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300" r:id="rId4"/>
    <p:sldId id="258" r:id="rId5"/>
    <p:sldId id="266" r:id="rId6"/>
    <p:sldId id="268" r:id="rId7"/>
    <p:sldId id="269" r:id="rId8"/>
    <p:sldId id="270" r:id="rId9"/>
    <p:sldId id="271" r:id="rId10"/>
    <p:sldId id="273" r:id="rId11"/>
    <p:sldId id="272" r:id="rId12"/>
    <p:sldId id="291" r:id="rId13"/>
    <p:sldId id="292" r:id="rId14"/>
    <p:sldId id="293" r:id="rId15"/>
    <p:sldId id="285" r:id="rId16"/>
    <p:sldId id="279" r:id="rId17"/>
    <p:sldId id="280" r:id="rId18"/>
    <p:sldId id="281" r:id="rId19"/>
    <p:sldId id="282" r:id="rId20"/>
    <p:sldId id="276" r:id="rId21"/>
    <p:sldId id="284" r:id="rId22"/>
    <p:sldId id="286" r:id="rId23"/>
    <p:sldId id="287" r:id="rId24"/>
    <p:sldId id="288" r:id="rId25"/>
    <p:sldId id="289" r:id="rId26"/>
    <p:sldId id="290" r:id="rId27"/>
    <p:sldId id="294" r:id="rId28"/>
    <p:sldId id="295" r:id="rId29"/>
    <p:sldId id="296" r:id="rId30"/>
    <p:sldId id="297" r:id="rId31"/>
    <p:sldId id="298" r:id="rId32"/>
    <p:sldId id="301" r:id="rId33"/>
    <p:sldId id="29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A0EC"/>
    <a:srgbClr val="00BFC4"/>
    <a:srgbClr val="BFEFF0"/>
    <a:srgbClr val="F8766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3FF588-EF1E-473C-B97E-4533A5B4CB75}" v="7" dt="2025-11-20T11:58:28.0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Claessens" userId="d0318c18-5a83-4843-9a0a-304a2c886dc7" providerId="ADAL" clId="{6AB504AA-0B63-422F-A7B6-FF3CA61B8FC6}"/>
    <pc:docChg chg="undo redo custSel addSld delSld modSld">
      <pc:chgData name="Scott Claessens" userId="d0318c18-5a83-4843-9a0a-304a2c886dc7" providerId="ADAL" clId="{6AB504AA-0B63-422F-A7B6-FF3CA61B8FC6}" dt="2025-11-20T12:01:07.638" v="489" actId="1037"/>
      <pc:docMkLst>
        <pc:docMk/>
      </pc:docMkLst>
      <pc:sldChg chg="addSp delSp modSp new mod">
        <pc:chgData name="Scott Claessens" userId="d0318c18-5a83-4843-9a0a-304a2c886dc7" providerId="ADAL" clId="{6AB504AA-0B63-422F-A7B6-FF3CA61B8FC6}" dt="2025-11-20T12:01:07.638" v="489" actId="1037"/>
        <pc:sldMkLst>
          <pc:docMk/>
          <pc:sldMk cId="305920314" sldId="256"/>
        </pc:sldMkLst>
        <pc:spChg chg="mod">
          <ac:chgData name="Scott Claessens" userId="d0318c18-5a83-4843-9a0a-304a2c886dc7" providerId="ADAL" clId="{6AB504AA-0B63-422F-A7B6-FF3CA61B8FC6}" dt="2025-11-20T12:01:07.638" v="489" actId="1037"/>
          <ac:spMkLst>
            <pc:docMk/>
            <pc:sldMk cId="305920314" sldId="256"/>
            <ac:spMk id="2" creationId="{2CDEA41E-D6CB-E1AF-2A2B-C6A04FC6275B}"/>
          </ac:spMkLst>
        </pc:spChg>
        <pc:spChg chg="mod">
          <ac:chgData name="Scott Claessens" userId="d0318c18-5a83-4843-9a0a-304a2c886dc7" providerId="ADAL" clId="{6AB504AA-0B63-422F-A7B6-FF3CA61B8FC6}" dt="2025-11-20T12:01:07.638" v="489" actId="1037"/>
          <ac:spMkLst>
            <pc:docMk/>
            <pc:sldMk cId="305920314" sldId="256"/>
            <ac:spMk id="3" creationId="{8EA38209-1C65-F532-B47E-166CA8BEC2ED}"/>
          </ac:spMkLst>
        </pc:spChg>
        <pc:cxnChg chg="add del mod">
          <ac:chgData name="Scott Claessens" userId="d0318c18-5a83-4843-9a0a-304a2c886dc7" providerId="ADAL" clId="{6AB504AA-0B63-422F-A7B6-FF3CA61B8FC6}" dt="2025-11-20T11:59:20.832" v="467" actId="478"/>
          <ac:cxnSpMkLst>
            <pc:docMk/>
            <pc:sldMk cId="305920314" sldId="256"/>
            <ac:cxnSpMk id="5" creationId="{7EF8D3F9-8202-A88B-16D7-AF1A2EC4E68B}"/>
          </ac:cxnSpMkLst>
        </pc:cxnChg>
        <pc:cxnChg chg="add del mod">
          <ac:chgData name="Scott Claessens" userId="d0318c18-5a83-4843-9a0a-304a2c886dc7" providerId="ADAL" clId="{6AB504AA-0B63-422F-A7B6-FF3CA61B8FC6}" dt="2025-11-20T11:54:28.292" v="373" actId="478"/>
          <ac:cxnSpMkLst>
            <pc:docMk/>
            <pc:sldMk cId="305920314" sldId="256"/>
            <ac:cxnSpMk id="6" creationId="{6FCC9D8B-C6F4-8CE8-8F17-99CFBFD1F969}"/>
          </ac:cxnSpMkLst>
        </pc:cxnChg>
        <pc:cxnChg chg="add del mod">
          <ac:chgData name="Scott Claessens" userId="d0318c18-5a83-4843-9a0a-304a2c886dc7" providerId="ADAL" clId="{6AB504AA-0B63-422F-A7B6-FF3CA61B8FC6}" dt="2025-11-20T11:54:26.481" v="372" actId="478"/>
          <ac:cxnSpMkLst>
            <pc:docMk/>
            <pc:sldMk cId="305920314" sldId="256"/>
            <ac:cxnSpMk id="7" creationId="{836BAE5A-0BC9-3986-67FF-DCF7BE293EF2}"/>
          </ac:cxnSpMkLst>
        </pc:cxnChg>
        <pc:cxnChg chg="add del mod">
          <ac:chgData name="Scott Claessens" userId="d0318c18-5a83-4843-9a0a-304a2c886dc7" providerId="ADAL" clId="{6AB504AA-0B63-422F-A7B6-FF3CA61B8FC6}" dt="2025-11-20T11:59:19.367" v="466" actId="478"/>
          <ac:cxnSpMkLst>
            <pc:docMk/>
            <pc:sldMk cId="305920314" sldId="256"/>
            <ac:cxnSpMk id="8" creationId="{ABF1C9AA-F690-4F2C-4590-AF44B03E5585}"/>
          </ac:cxnSpMkLst>
        </pc:cxnChg>
        <pc:cxnChg chg="add del mod">
          <ac:chgData name="Scott Claessens" userId="d0318c18-5a83-4843-9a0a-304a2c886dc7" providerId="ADAL" clId="{6AB504AA-0B63-422F-A7B6-FF3CA61B8FC6}" dt="2025-11-20T11:55:00.502" v="419" actId="478"/>
          <ac:cxnSpMkLst>
            <pc:docMk/>
            <pc:sldMk cId="305920314" sldId="256"/>
            <ac:cxnSpMk id="9" creationId="{1F6266C2-EDF6-2C95-3800-B1F6F007787C}"/>
          </ac:cxnSpMkLst>
        </pc:cxnChg>
        <pc:cxnChg chg="add del mod">
          <ac:chgData name="Scott Claessens" userId="d0318c18-5a83-4843-9a0a-304a2c886dc7" providerId="ADAL" clId="{6AB504AA-0B63-422F-A7B6-FF3CA61B8FC6}" dt="2025-11-20T11:59:17.791" v="465" actId="478"/>
          <ac:cxnSpMkLst>
            <pc:docMk/>
            <pc:sldMk cId="305920314" sldId="256"/>
            <ac:cxnSpMk id="10" creationId="{6C641695-F61D-CFC0-7EDF-E4BDA85DFDEB}"/>
          </ac:cxnSpMkLst>
        </pc:cxnChg>
        <pc:cxnChg chg="add del mod">
          <ac:chgData name="Scott Claessens" userId="d0318c18-5a83-4843-9a0a-304a2c886dc7" providerId="ADAL" clId="{6AB504AA-0B63-422F-A7B6-FF3CA61B8FC6}" dt="2025-11-20T11:59:16.169" v="464" actId="478"/>
          <ac:cxnSpMkLst>
            <pc:docMk/>
            <pc:sldMk cId="305920314" sldId="256"/>
            <ac:cxnSpMk id="11" creationId="{DD9C9466-A55F-ADCB-2BA7-306B1C0B60CC}"/>
          </ac:cxnSpMkLst>
        </pc:cxnChg>
        <pc:cxnChg chg="add del mod">
          <ac:chgData name="Scott Claessens" userId="d0318c18-5a83-4843-9a0a-304a2c886dc7" providerId="ADAL" clId="{6AB504AA-0B63-422F-A7B6-FF3CA61B8FC6}" dt="2025-11-20T11:58:59.923" v="461" actId="478"/>
          <ac:cxnSpMkLst>
            <pc:docMk/>
            <pc:sldMk cId="305920314" sldId="256"/>
            <ac:cxnSpMk id="13" creationId="{A0F11EED-11E7-4E40-3245-74E8EE522714}"/>
          </ac:cxnSpMkLst>
        </pc:cxnChg>
      </pc:sldChg>
      <pc:sldChg chg="new">
        <pc:chgData name="Scott Claessens" userId="d0318c18-5a83-4843-9a0a-304a2c886dc7" providerId="ADAL" clId="{6AB504AA-0B63-422F-A7B6-FF3CA61B8FC6}" dt="2025-11-12T16:37:55.482" v="202" actId="680"/>
        <pc:sldMkLst>
          <pc:docMk/>
          <pc:sldMk cId="299670243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149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866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53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37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2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499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038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041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171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506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18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0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ScottClaessens/mpi-eva-tal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6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A41E-D6CB-E1AF-2A2B-C6A04FC62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0276" y="1281297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GB" sz="5600" dirty="0">
                <a:solidFill>
                  <a:schemeClr val="bg1"/>
                </a:solidFill>
              </a:rPr>
              <a:t>The promise of dynamic phylogenetic models for cultural evolution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38209-1C65-F532-B47E-166CA8BEC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0276" y="4035292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Scott Claessens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University of Kent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26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November 2025, MPI-EVA</a:t>
            </a:r>
          </a:p>
          <a:p>
            <a:pPr algn="l"/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https://github.com/ScottClaessens/mpi-eva-talk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Picture 8" descr="A black background with white lines&#10;&#10;AI-generated content may be incorrect.">
            <a:extLst>
              <a:ext uri="{FF2B5EF4-FFF2-40B4-BE49-F238E27FC236}">
                <a16:creationId xmlns:a16="http://schemas.microsoft.com/office/drawing/2014/main" id="{BD332D34-F916-3316-42D3-D5FF4FA14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5" y="1310238"/>
            <a:ext cx="2995801" cy="449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838F0-AA75-F3AA-4DFB-B179CAEC6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0AC51-F695-B8AB-442C-FBA2E4FB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Discrete method in </a:t>
            </a:r>
            <a:r>
              <a:rPr lang="en-GB" dirty="0" err="1"/>
              <a:t>BayesTraits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2FB269-2EF2-0D11-190F-F5DE3E82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250" y="1913292"/>
            <a:ext cx="5537499" cy="437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59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8954BC-B820-726D-A542-74C207034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673" y="1718482"/>
            <a:ext cx="4143931" cy="4735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2125D-5B8D-FAFC-98B9-775D4BA7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Discrete method in </a:t>
            </a:r>
            <a:r>
              <a:rPr lang="en-GB" dirty="0" err="1"/>
              <a:t>BayesTraits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807C08-CF04-D1C8-2BFD-160759429FC1}"/>
              </a:ext>
            </a:extLst>
          </p:cNvPr>
          <p:cNvCxnSpPr>
            <a:cxnSpLocks/>
          </p:cNvCxnSpPr>
          <p:nvPr/>
        </p:nvCxnSpPr>
        <p:spPr>
          <a:xfrm flipV="1">
            <a:off x="6426924" y="1796870"/>
            <a:ext cx="0" cy="4104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EF9A3D-3F48-C041-6390-7D3583B5B366}"/>
              </a:ext>
            </a:extLst>
          </p:cNvPr>
          <p:cNvCxnSpPr>
            <a:cxnSpLocks/>
          </p:cNvCxnSpPr>
          <p:nvPr/>
        </p:nvCxnSpPr>
        <p:spPr>
          <a:xfrm>
            <a:off x="4608284" y="3765434"/>
            <a:ext cx="34645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29747E8-6D0A-F6C1-86B1-3554FDB3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60" r="71781" b="91587"/>
          <a:stretch>
            <a:fillRect/>
          </a:stretch>
        </p:blipFill>
        <p:spPr>
          <a:xfrm>
            <a:off x="9580521" y="5826722"/>
            <a:ext cx="677817" cy="9974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4B1BB47-3430-A471-4D69-BA028270A17E}"/>
              </a:ext>
            </a:extLst>
          </p:cNvPr>
          <p:cNvSpPr txBox="1"/>
          <p:nvPr/>
        </p:nvSpPr>
        <p:spPr>
          <a:xfrm>
            <a:off x="10073150" y="5859380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Agriculture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5124F0-072E-D36B-3866-289F78BFD830}"/>
              </a:ext>
            </a:extLst>
          </p:cNvPr>
          <p:cNvSpPr txBox="1"/>
          <p:nvPr/>
        </p:nvSpPr>
        <p:spPr>
          <a:xfrm>
            <a:off x="10073150" y="6338675"/>
            <a:ext cx="21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Political complexity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DFEC714-FCF6-BF6B-EDBC-A882D41BFC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97" r="76627" b="96324"/>
          <a:stretch>
            <a:fillRect/>
          </a:stretch>
        </p:blipFill>
        <p:spPr>
          <a:xfrm>
            <a:off x="6798428" y="4566426"/>
            <a:ext cx="830346" cy="7003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90522A-A226-824D-2413-33C946BC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55" t="3947" r="76897" b="91587"/>
          <a:stretch>
            <a:fillRect/>
          </a:stretch>
        </p:blipFill>
        <p:spPr>
          <a:xfrm>
            <a:off x="4999786" y="2252011"/>
            <a:ext cx="764260" cy="9267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5641841-9FDF-DB48-9A20-179A1407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31" r="76627" b="96324"/>
          <a:stretch>
            <a:fillRect/>
          </a:stretch>
        </p:blipFill>
        <p:spPr>
          <a:xfrm>
            <a:off x="6543036" y="2278843"/>
            <a:ext cx="730196" cy="7003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641A80-9194-9214-577C-DE7A608507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75" t="3947" r="76897" b="91587"/>
          <a:stretch>
            <a:fillRect/>
          </a:stretch>
        </p:blipFill>
        <p:spPr>
          <a:xfrm>
            <a:off x="7229562" y="2173749"/>
            <a:ext cx="656047" cy="92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6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A367A-3FBF-9659-F0DA-B1571C123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33F8448-A3FA-C1EC-3481-227F9129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55" t="3947" r="76897" b="91587"/>
          <a:stretch>
            <a:fillRect/>
          </a:stretch>
        </p:blipFill>
        <p:spPr>
          <a:xfrm>
            <a:off x="4304175" y="4504876"/>
            <a:ext cx="764260" cy="9267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0454BD-FD49-93F6-EF14-F7718BE075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97" r="76627" b="96324"/>
          <a:stretch>
            <a:fillRect/>
          </a:stretch>
        </p:blipFill>
        <p:spPr>
          <a:xfrm>
            <a:off x="6746240" y="4599084"/>
            <a:ext cx="830346" cy="7003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148E641-5369-B2A9-2706-98171B61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75" t="3947" r="76897" b="91587"/>
          <a:stretch>
            <a:fillRect/>
          </a:stretch>
        </p:blipFill>
        <p:spPr>
          <a:xfrm>
            <a:off x="7532916" y="4526648"/>
            <a:ext cx="656047" cy="9267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5646E0-4DFE-2639-C291-8C2C4B2A5E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97" r="76627" b="96324"/>
          <a:stretch>
            <a:fillRect/>
          </a:stretch>
        </p:blipFill>
        <p:spPr>
          <a:xfrm>
            <a:off x="6963960" y="1914688"/>
            <a:ext cx="830346" cy="700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FAE2C5-E334-9282-15F5-6B4C66EE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Discrete method in </a:t>
            </a:r>
            <a:r>
              <a:rPr lang="en-GB" dirty="0" err="1"/>
              <a:t>BayesTraits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41AD22-A9A8-38B5-A3A7-815CA4A5222B}"/>
              </a:ext>
            </a:extLst>
          </p:cNvPr>
          <p:cNvCxnSpPr/>
          <p:nvPr/>
        </p:nvCxnSpPr>
        <p:spPr>
          <a:xfrm>
            <a:off x="5214264" y="2233027"/>
            <a:ext cx="1717038" cy="0"/>
          </a:xfrm>
          <a:prstGeom prst="straightConnector1">
            <a:avLst/>
          </a:prstGeom>
          <a:ln w="16891">
            <a:headEnd type="non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43DD8C-648B-2662-7A31-9F3F20FE8888}"/>
              </a:ext>
            </a:extLst>
          </p:cNvPr>
          <p:cNvCxnSpPr>
            <a:cxnSpLocks/>
          </p:cNvCxnSpPr>
          <p:nvPr/>
        </p:nvCxnSpPr>
        <p:spPr>
          <a:xfrm flipH="1">
            <a:off x="5214264" y="2385427"/>
            <a:ext cx="1717038" cy="0"/>
          </a:xfrm>
          <a:prstGeom prst="straightConnector1">
            <a:avLst/>
          </a:prstGeom>
          <a:ln w="89408"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C79EAC-2766-149B-1110-29778ABBB9CF}"/>
              </a:ext>
            </a:extLst>
          </p:cNvPr>
          <p:cNvCxnSpPr/>
          <p:nvPr/>
        </p:nvCxnSpPr>
        <p:spPr>
          <a:xfrm>
            <a:off x="5214264" y="4837617"/>
            <a:ext cx="1717038" cy="0"/>
          </a:xfrm>
          <a:prstGeom prst="straightConnector1">
            <a:avLst/>
          </a:prstGeom>
          <a:ln w="79629">
            <a:headEnd type="none" w="lg" len="lg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392E97-5EDF-D9C5-8905-5FCB0932FBDA}"/>
              </a:ext>
            </a:extLst>
          </p:cNvPr>
          <p:cNvCxnSpPr>
            <a:cxnSpLocks/>
          </p:cNvCxnSpPr>
          <p:nvPr/>
        </p:nvCxnSpPr>
        <p:spPr>
          <a:xfrm flipH="1">
            <a:off x="5181606" y="5011789"/>
            <a:ext cx="1717038" cy="0"/>
          </a:xfrm>
          <a:prstGeom prst="straightConnector1">
            <a:avLst/>
          </a:prstGeom>
          <a:ln w="24638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6C0200-6611-7B48-91E2-638903A11E62}"/>
              </a:ext>
            </a:extLst>
          </p:cNvPr>
          <p:cNvCxnSpPr>
            <a:cxnSpLocks/>
          </p:cNvCxnSpPr>
          <p:nvPr/>
        </p:nvCxnSpPr>
        <p:spPr>
          <a:xfrm rot="16200000">
            <a:off x="6748424" y="3548748"/>
            <a:ext cx="1717038" cy="0"/>
          </a:xfrm>
          <a:prstGeom prst="straightConnector1">
            <a:avLst/>
          </a:prstGeom>
          <a:ln w="15113">
            <a:headEnd type="non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19BE07-8953-9A4A-3459-B3F79BA458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45224" y="3599548"/>
            <a:ext cx="1717038" cy="0"/>
          </a:xfrm>
          <a:prstGeom prst="straightConnector1">
            <a:avLst/>
          </a:prstGeom>
          <a:ln w="91567"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DF0968-7021-F5A2-8668-63D44DDF6238}"/>
              </a:ext>
            </a:extLst>
          </p:cNvPr>
          <p:cNvCxnSpPr>
            <a:cxnSpLocks/>
          </p:cNvCxnSpPr>
          <p:nvPr/>
        </p:nvCxnSpPr>
        <p:spPr>
          <a:xfrm rot="16200000">
            <a:off x="3918824" y="3548748"/>
            <a:ext cx="1717038" cy="0"/>
          </a:xfrm>
          <a:prstGeom prst="straightConnector1">
            <a:avLst/>
          </a:prstGeom>
          <a:ln w="75565">
            <a:headEnd type="none" w="lg" len="lg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7E1AE1-9EA0-039E-A58C-F6D7DBAFB7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15624" y="3599548"/>
            <a:ext cx="1717038" cy="0"/>
          </a:xfrm>
          <a:prstGeom prst="straightConnector1">
            <a:avLst/>
          </a:prstGeom>
          <a:ln w="28448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57BD86-1585-C1EA-1B1B-E5A2F4D5AD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60" r="71781" b="91587"/>
          <a:stretch>
            <a:fillRect/>
          </a:stretch>
        </p:blipFill>
        <p:spPr>
          <a:xfrm>
            <a:off x="9580521" y="5826722"/>
            <a:ext cx="677817" cy="9974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4543743-1E52-9C4E-D65A-FD9CCE19435E}"/>
              </a:ext>
            </a:extLst>
          </p:cNvPr>
          <p:cNvSpPr txBox="1"/>
          <p:nvPr/>
        </p:nvSpPr>
        <p:spPr>
          <a:xfrm>
            <a:off x="10073150" y="5859380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Agriculture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78C5C1-625D-3404-DA75-F622313F05D5}"/>
              </a:ext>
            </a:extLst>
          </p:cNvPr>
          <p:cNvSpPr txBox="1"/>
          <p:nvPr/>
        </p:nvSpPr>
        <p:spPr>
          <a:xfrm>
            <a:off x="10073150" y="6338675"/>
            <a:ext cx="21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Political complexity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06AF56-B3D2-1AE4-74DA-E0666EED7D20}"/>
              </a:ext>
            </a:extLst>
          </p:cNvPr>
          <p:cNvSpPr txBox="1"/>
          <p:nvPr/>
        </p:nvSpPr>
        <p:spPr>
          <a:xfrm>
            <a:off x="4421747" y="5628547"/>
            <a:ext cx="3472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Log Bayes Factor = 39.08</a:t>
            </a:r>
          </a:p>
        </p:txBody>
      </p:sp>
    </p:spTree>
    <p:extLst>
      <p:ext uri="{BB962C8B-B14F-4D97-AF65-F5344CB8AC3E}">
        <p14:creationId xmlns:p14="http://schemas.microsoft.com/office/powerpoint/2010/main" val="743117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2098D-77B7-6020-4316-7BB908FEC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8839697-0FAF-7EB9-8903-EC8D82C3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55" t="3947" r="76897" b="91587"/>
          <a:stretch>
            <a:fillRect/>
          </a:stretch>
        </p:blipFill>
        <p:spPr>
          <a:xfrm>
            <a:off x="4304175" y="4504876"/>
            <a:ext cx="764260" cy="9267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BDB988-57B9-7F3B-9434-3DEE7E73B5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97" r="76627" b="96324"/>
          <a:stretch>
            <a:fillRect/>
          </a:stretch>
        </p:blipFill>
        <p:spPr>
          <a:xfrm>
            <a:off x="6746240" y="4599084"/>
            <a:ext cx="830346" cy="7003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6E9550-0FEC-DEA2-CA87-1A00A81633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75" t="3947" r="76897" b="91587"/>
          <a:stretch>
            <a:fillRect/>
          </a:stretch>
        </p:blipFill>
        <p:spPr>
          <a:xfrm>
            <a:off x="7532916" y="4526648"/>
            <a:ext cx="656047" cy="9267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D19DEF-AE8A-D2A3-55C5-FFD9CC7907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97" r="76627" b="96324"/>
          <a:stretch>
            <a:fillRect/>
          </a:stretch>
        </p:blipFill>
        <p:spPr>
          <a:xfrm>
            <a:off x="6963960" y="1914688"/>
            <a:ext cx="830346" cy="700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CE3F1F-2498-4CAD-93E1-3A99AF06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Discrete method in </a:t>
            </a:r>
            <a:r>
              <a:rPr lang="en-GB" dirty="0" err="1"/>
              <a:t>BayesTraits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9E132E-17C5-C059-D491-F11014C35406}"/>
              </a:ext>
            </a:extLst>
          </p:cNvPr>
          <p:cNvCxnSpPr/>
          <p:nvPr/>
        </p:nvCxnSpPr>
        <p:spPr>
          <a:xfrm>
            <a:off x="5214264" y="2233027"/>
            <a:ext cx="1717038" cy="0"/>
          </a:xfrm>
          <a:prstGeom prst="straightConnector1">
            <a:avLst/>
          </a:prstGeom>
          <a:ln w="16891">
            <a:solidFill>
              <a:schemeClr val="bg2"/>
            </a:solidFill>
            <a:headEnd type="non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8210EE-B03B-259B-9DC5-9A5CA687F5C1}"/>
              </a:ext>
            </a:extLst>
          </p:cNvPr>
          <p:cNvCxnSpPr>
            <a:cxnSpLocks/>
          </p:cNvCxnSpPr>
          <p:nvPr/>
        </p:nvCxnSpPr>
        <p:spPr>
          <a:xfrm flipH="1">
            <a:off x="5214264" y="2385427"/>
            <a:ext cx="1717038" cy="0"/>
          </a:xfrm>
          <a:prstGeom prst="straightConnector1">
            <a:avLst/>
          </a:prstGeom>
          <a:ln w="89408">
            <a:solidFill>
              <a:schemeClr val="bg2"/>
            </a:solidFill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094A2D-08BB-623E-6BEC-0C9DF6CE432B}"/>
              </a:ext>
            </a:extLst>
          </p:cNvPr>
          <p:cNvCxnSpPr/>
          <p:nvPr/>
        </p:nvCxnSpPr>
        <p:spPr>
          <a:xfrm>
            <a:off x="5214264" y="4837617"/>
            <a:ext cx="1717038" cy="0"/>
          </a:xfrm>
          <a:prstGeom prst="straightConnector1">
            <a:avLst/>
          </a:prstGeom>
          <a:ln w="79629">
            <a:solidFill>
              <a:schemeClr val="bg2"/>
            </a:solidFill>
            <a:headEnd type="none" w="lg" len="lg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8AFBE4-CE6C-7803-B225-712C22D8F0C0}"/>
              </a:ext>
            </a:extLst>
          </p:cNvPr>
          <p:cNvCxnSpPr>
            <a:cxnSpLocks/>
          </p:cNvCxnSpPr>
          <p:nvPr/>
        </p:nvCxnSpPr>
        <p:spPr>
          <a:xfrm flipH="1">
            <a:off x="5181606" y="5011789"/>
            <a:ext cx="1717038" cy="0"/>
          </a:xfrm>
          <a:prstGeom prst="straightConnector1">
            <a:avLst/>
          </a:prstGeom>
          <a:ln w="24638">
            <a:solidFill>
              <a:schemeClr val="bg2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973FCA-1026-271F-9830-36371A2C99F8}"/>
              </a:ext>
            </a:extLst>
          </p:cNvPr>
          <p:cNvCxnSpPr>
            <a:cxnSpLocks/>
          </p:cNvCxnSpPr>
          <p:nvPr/>
        </p:nvCxnSpPr>
        <p:spPr>
          <a:xfrm rot="16200000">
            <a:off x="6748424" y="3548748"/>
            <a:ext cx="1717038" cy="0"/>
          </a:xfrm>
          <a:prstGeom prst="straightConnector1">
            <a:avLst/>
          </a:prstGeom>
          <a:ln w="15113">
            <a:solidFill>
              <a:schemeClr val="bg2"/>
            </a:solidFill>
            <a:headEnd type="non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AD1DCA-4641-0C46-008F-10E04C617B4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45224" y="3599548"/>
            <a:ext cx="1717038" cy="0"/>
          </a:xfrm>
          <a:prstGeom prst="straightConnector1">
            <a:avLst/>
          </a:prstGeom>
          <a:ln w="91567">
            <a:solidFill>
              <a:schemeClr val="tx2">
                <a:lumMod val="75000"/>
                <a:lumOff val="25000"/>
              </a:schemeClr>
            </a:solidFill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4DC16D-14F9-0060-D54D-2888E9BABDE7}"/>
              </a:ext>
            </a:extLst>
          </p:cNvPr>
          <p:cNvCxnSpPr>
            <a:cxnSpLocks/>
          </p:cNvCxnSpPr>
          <p:nvPr/>
        </p:nvCxnSpPr>
        <p:spPr>
          <a:xfrm rot="16200000">
            <a:off x="3918824" y="3548748"/>
            <a:ext cx="1717038" cy="0"/>
          </a:xfrm>
          <a:prstGeom prst="straightConnector1">
            <a:avLst/>
          </a:prstGeom>
          <a:ln w="75565">
            <a:solidFill>
              <a:schemeClr val="bg2"/>
            </a:solidFill>
            <a:headEnd type="none" w="lg" len="lg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B56BFF-3C3F-A343-84C9-70E6F0213F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15624" y="3599548"/>
            <a:ext cx="1717038" cy="0"/>
          </a:xfrm>
          <a:prstGeom prst="straightConnector1">
            <a:avLst/>
          </a:prstGeom>
          <a:ln w="28448">
            <a:solidFill>
              <a:schemeClr val="tx2">
                <a:lumMod val="75000"/>
                <a:lumOff val="25000"/>
              </a:scheme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D9403AD-6E28-D197-8706-6F868AA3AA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60" r="71781" b="91587"/>
          <a:stretch>
            <a:fillRect/>
          </a:stretch>
        </p:blipFill>
        <p:spPr>
          <a:xfrm>
            <a:off x="9580521" y="5826722"/>
            <a:ext cx="677817" cy="9974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77F876F-251A-E9CE-5B6C-E246223DB8D7}"/>
              </a:ext>
            </a:extLst>
          </p:cNvPr>
          <p:cNvSpPr txBox="1"/>
          <p:nvPr/>
        </p:nvSpPr>
        <p:spPr>
          <a:xfrm>
            <a:off x="10073150" y="5859380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Agriculture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2893BB-E44C-BF37-0D3F-972D1DE4728E}"/>
              </a:ext>
            </a:extLst>
          </p:cNvPr>
          <p:cNvSpPr txBox="1"/>
          <p:nvPr/>
        </p:nvSpPr>
        <p:spPr>
          <a:xfrm>
            <a:off x="10073150" y="6338675"/>
            <a:ext cx="21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Political complexity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F712E5-8E6E-8151-165C-E5DAC0EF3FE6}"/>
              </a:ext>
            </a:extLst>
          </p:cNvPr>
          <p:cNvSpPr txBox="1"/>
          <p:nvPr/>
        </p:nvSpPr>
        <p:spPr>
          <a:xfrm>
            <a:off x="4421747" y="5628547"/>
            <a:ext cx="3472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Log Bayes Factor = 39.08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CD4CC-386E-79DD-2269-D516F65F39B4}"/>
              </a:ext>
            </a:extLst>
          </p:cNvPr>
          <p:cNvSpPr txBox="1"/>
          <p:nvPr/>
        </p:nvSpPr>
        <p:spPr>
          <a:xfrm>
            <a:off x="8001001" y="2970661"/>
            <a:ext cx="1680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Gaining political complexity</a:t>
            </a:r>
          </a:p>
        </p:txBody>
      </p:sp>
    </p:spTree>
    <p:extLst>
      <p:ext uri="{BB962C8B-B14F-4D97-AF65-F5344CB8AC3E}">
        <p14:creationId xmlns:p14="http://schemas.microsoft.com/office/powerpoint/2010/main" val="166768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11E36-FF44-8B0E-A612-817F3925C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6042515-9871-2950-04F4-A70B914B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55" t="3947" r="76897" b="91587"/>
          <a:stretch>
            <a:fillRect/>
          </a:stretch>
        </p:blipFill>
        <p:spPr>
          <a:xfrm>
            <a:off x="4304175" y="4504876"/>
            <a:ext cx="764260" cy="9267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8005C6-8E99-F54C-1DDF-571FCD3344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97" r="76627" b="96324"/>
          <a:stretch>
            <a:fillRect/>
          </a:stretch>
        </p:blipFill>
        <p:spPr>
          <a:xfrm>
            <a:off x="6746240" y="4599084"/>
            <a:ext cx="830346" cy="7003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D3153F-A8FE-C613-D458-8C1D29DD07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75" t="3947" r="76897" b="91587"/>
          <a:stretch>
            <a:fillRect/>
          </a:stretch>
        </p:blipFill>
        <p:spPr>
          <a:xfrm>
            <a:off x="7532916" y="4526648"/>
            <a:ext cx="656047" cy="9267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2DC6A3-BE9F-6BF6-F125-E978F2C7A6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97" r="76627" b="96324"/>
          <a:stretch>
            <a:fillRect/>
          </a:stretch>
        </p:blipFill>
        <p:spPr>
          <a:xfrm>
            <a:off x="6963960" y="1914688"/>
            <a:ext cx="830346" cy="700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6C919-4ED0-4B95-E973-23F01162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Discrete method in </a:t>
            </a:r>
            <a:r>
              <a:rPr lang="en-GB" dirty="0" err="1"/>
              <a:t>BayesTraits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8837BB-7DBB-3395-84A2-C30EB7E3007A}"/>
              </a:ext>
            </a:extLst>
          </p:cNvPr>
          <p:cNvCxnSpPr/>
          <p:nvPr/>
        </p:nvCxnSpPr>
        <p:spPr>
          <a:xfrm>
            <a:off x="5214264" y="2233027"/>
            <a:ext cx="1717038" cy="0"/>
          </a:xfrm>
          <a:prstGeom prst="straightConnector1">
            <a:avLst/>
          </a:prstGeom>
          <a:ln w="16891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F735B0-1794-7C5E-B224-3971AB6C4F0D}"/>
              </a:ext>
            </a:extLst>
          </p:cNvPr>
          <p:cNvCxnSpPr>
            <a:cxnSpLocks/>
          </p:cNvCxnSpPr>
          <p:nvPr/>
        </p:nvCxnSpPr>
        <p:spPr>
          <a:xfrm flipH="1">
            <a:off x="5214264" y="2385427"/>
            <a:ext cx="1717038" cy="0"/>
          </a:xfrm>
          <a:prstGeom prst="straightConnector1">
            <a:avLst/>
          </a:prstGeom>
          <a:ln w="89408">
            <a:solidFill>
              <a:schemeClr val="bg2"/>
            </a:solidFill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1D67CD-95A1-55D8-77FA-AC10A1E1377B}"/>
              </a:ext>
            </a:extLst>
          </p:cNvPr>
          <p:cNvCxnSpPr/>
          <p:nvPr/>
        </p:nvCxnSpPr>
        <p:spPr>
          <a:xfrm>
            <a:off x="5214264" y="4837617"/>
            <a:ext cx="1717038" cy="0"/>
          </a:xfrm>
          <a:prstGeom prst="straightConnector1">
            <a:avLst/>
          </a:prstGeom>
          <a:ln w="79629">
            <a:solidFill>
              <a:srgbClr val="FF0000"/>
            </a:solidFill>
            <a:headEnd type="none" w="lg" len="lg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4C7E1B-3A7C-6EA3-CADD-9D20FE02E96E}"/>
              </a:ext>
            </a:extLst>
          </p:cNvPr>
          <p:cNvCxnSpPr>
            <a:cxnSpLocks/>
          </p:cNvCxnSpPr>
          <p:nvPr/>
        </p:nvCxnSpPr>
        <p:spPr>
          <a:xfrm flipH="1">
            <a:off x="5181606" y="5011789"/>
            <a:ext cx="1717038" cy="0"/>
          </a:xfrm>
          <a:prstGeom prst="straightConnector1">
            <a:avLst/>
          </a:prstGeom>
          <a:ln w="24638">
            <a:solidFill>
              <a:schemeClr val="bg2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A9ECA9-9053-D3E4-5DCF-D49E0B271592}"/>
              </a:ext>
            </a:extLst>
          </p:cNvPr>
          <p:cNvCxnSpPr>
            <a:cxnSpLocks/>
          </p:cNvCxnSpPr>
          <p:nvPr/>
        </p:nvCxnSpPr>
        <p:spPr>
          <a:xfrm rot="16200000">
            <a:off x="6748424" y="3548748"/>
            <a:ext cx="1717038" cy="0"/>
          </a:xfrm>
          <a:prstGeom prst="straightConnector1">
            <a:avLst/>
          </a:prstGeom>
          <a:ln w="15113">
            <a:solidFill>
              <a:schemeClr val="bg2"/>
            </a:solidFill>
            <a:headEnd type="non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58EE15-1493-5DE7-49EE-A15B0856DE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45224" y="3599548"/>
            <a:ext cx="1717038" cy="0"/>
          </a:xfrm>
          <a:prstGeom prst="straightConnector1">
            <a:avLst/>
          </a:prstGeom>
          <a:ln w="91567">
            <a:solidFill>
              <a:schemeClr val="bg2"/>
            </a:solidFill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8C8FD1-E5D0-C25D-4B7C-2F9C7C7C3E5F}"/>
              </a:ext>
            </a:extLst>
          </p:cNvPr>
          <p:cNvCxnSpPr>
            <a:cxnSpLocks/>
          </p:cNvCxnSpPr>
          <p:nvPr/>
        </p:nvCxnSpPr>
        <p:spPr>
          <a:xfrm rot="16200000">
            <a:off x="3918824" y="3548748"/>
            <a:ext cx="1717038" cy="0"/>
          </a:xfrm>
          <a:prstGeom prst="straightConnector1">
            <a:avLst/>
          </a:prstGeom>
          <a:ln w="75565">
            <a:solidFill>
              <a:schemeClr val="bg2"/>
            </a:solidFill>
            <a:headEnd type="none" w="lg" len="lg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A98BEF-3688-95A1-6DEA-1378902AC63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15624" y="3599548"/>
            <a:ext cx="1717038" cy="0"/>
          </a:xfrm>
          <a:prstGeom prst="straightConnector1">
            <a:avLst/>
          </a:prstGeom>
          <a:ln w="28448">
            <a:solidFill>
              <a:schemeClr val="bg2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8F79F68E-740D-B856-A2B4-41D40B56B9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60" r="71781" b="91587"/>
          <a:stretch>
            <a:fillRect/>
          </a:stretch>
        </p:blipFill>
        <p:spPr>
          <a:xfrm>
            <a:off x="9580521" y="5826722"/>
            <a:ext cx="677817" cy="9974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D585019-2114-504D-8B73-BD94190DAA77}"/>
              </a:ext>
            </a:extLst>
          </p:cNvPr>
          <p:cNvSpPr txBox="1"/>
          <p:nvPr/>
        </p:nvSpPr>
        <p:spPr>
          <a:xfrm>
            <a:off x="10073150" y="5859380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Agriculture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BF429C-CB75-B7D2-BDD2-761543DCC582}"/>
              </a:ext>
            </a:extLst>
          </p:cNvPr>
          <p:cNvSpPr txBox="1"/>
          <p:nvPr/>
        </p:nvSpPr>
        <p:spPr>
          <a:xfrm>
            <a:off x="10073150" y="6338675"/>
            <a:ext cx="21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Political complexity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725879-EB04-3519-E157-06B80FB05449}"/>
              </a:ext>
            </a:extLst>
          </p:cNvPr>
          <p:cNvSpPr txBox="1"/>
          <p:nvPr/>
        </p:nvSpPr>
        <p:spPr>
          <a:xfrm>
            <a:off x="4421747" y="5628547"/>
            <a:ext cx="3472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Log Bayes Factor = 39.08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2E3FF1-7DD6-634C-C263-3381F802D450}"/>
              </a:ext>
            </a:extLst>
          </p:cNvPr>
          <p:cNvSpPr txBox="1"/>
          <p:nvPr/>
        </p:nvSpPr>
        <p:spPr>
          <a:xfrm>
            <a:off x="7935686" y="3144833"/>
            <a:ext cx="1680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Gaining agriculture</a:t>
            </a:r>
          </a:p>
        </p:txBody>
      </p:sp>
    </p:spTree>
    <p:extLst>
      <p:ext uri="{BB962C8B-B14F-4D97-AF65-F5344CB8AC3E}">
        <p14:creationId xmlns:p14="http://schemas.microsoft.com/office/powerpoint/2010/main" val="3239698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1057-515D-8F88-3D11-D32EF7AFE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5471160" cy="1325563"/>
          </a:xfrm>
        </p:spPr>
        <p:txBody>
          <a:bodyPr/>
          <a:lstStyle/>
          <a:p>
            <a:r>
              <a:rPr lang="en-GB" dirty="0"/>
              <a:t>Generalised dynamic phylogenetic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EF890-86CB-B057-FC67-212362557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334" y="142322"/>
            <a:ext cx="5956204" cy="6695358"/>
          </a:xfrm>
          <a:prstGeom prst="rect">
            <a:avLst/>
          </a:prstGeom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22EA60A-FDEA-548F-536C-F286A44C2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20142"/>
            <a:ext cx="1839685" cy="18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drian Jäggi">
            <a:extLst>
              <a:ext uri="{FF2B5EF4-FFF2-40B4-BE49-F238E27FC236}">
                <a16:creationId xmlns:a16="http://schemas.microsoft.com/office/drawing/2014/main" id="{E99DD1DF-FC7B-61E7-424E-BF66B2F39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2"/>
          <a:stretch>
            <a:fillRect/>
          </a:stretch>
        </p:blipFill>
        <p:spPr bwMode="auto">
          <a:xfrm>
            <a:off x="4702628" y="3320143"/>
            <a:ext cx="1839685" cy="183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0D03AC5-820A-9B08-334E-F7EA020D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414" y="3320142"/>
            <a:ext cx="1839685" cy="18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FD157-68C4-4922-BC75-AFF40DCA9FF3}"/>
              </a:ext>
            </a:extLst>
          </p:cNvPr>
          <p:cNvSpPr txBox="1"/>
          <p:nvPr/>
        </p:nvSpPr>
        <p:spPr>
          <a:xfrm>
            <a:off x="1040712" y="2869517"/>
            <a:ext cx="1409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Erik Ringen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17810-B64D-952D-9D0D-A9B9A9B42A7B}"/>
              </a:ext>
            </a:extLst>
          </p:cNvPr>
          <p:cNvSpPr txBox="1"/>
          <p:nvPr/>
        </p:nvSpPr>
        <p:spPr>
          <a:xfrm>
            <a:off x="2834085" y="2869517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Jordan Martin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8E1F4-B0A2-490D-4B48-7808B0F059F1}"/>
              </a:ext>
            </a:extLst>
          </p:cNvPr>
          <p:cNvSpPr txBox="1"/>
          <p:nvPr/>
        </p:nvSpPr>
        <p:spPr>
          <a:xfrm>
            <a:off x="4811486" y="2869517"/>
            <a:ext cx="1625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Adrian Jaeggi</a:t>
            </a:r>
          </a:p>
        </p:txBody>
      </p:sp>
    </p:spTree>
    <p:extLst>
      <p:ext uri="{BB962C8B-B14F-4D97-AF65-F5344CB8AC3E}">
        <p14:creationId xmlns:p14="http://schemas.microsoft.com/office/powerpoint/2010/main" val="149977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65248E-C345-12C8-6BB0-F68D3D4D2222}"/>
                  </a:ext>
                </a:extLst>
              </p:cNvPr>
              <p:cNvSpPr txBox="1"/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l-GR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5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65248E-C345-12C8-6BB0-F68D3D4D2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547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2DD6A-4D43-202D-FF66-5DA8D736F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19399D-3446-7896-1368-16C0CC6CCCFD}"/>
                  </a:ext>
                </a:extLst>
              </p:cNvPr>
              <p:cNvSpPr txBox="1"/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l-GR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5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19399D-3446-7896-1368-16C0CC6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E28189-54B1-0B4B-813D-B3C6909318BD}"/>
              </a:ext>
            </a:extLst>
          </p:cNvPr>
          <p:cNvSpPr txBox="1"/>
          <p:nvPr/>
        </p:nvSpPr>
        <p:spPr>
          <a:xfrm>
            <a:off x="499890" y="421119"/>
            <a:ext cx="3786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change in latent trait</a:t>
            </a:r>
            <a:r>
              <a:rPr lang="el-GR" sz="3200" dirty="0">
                <a:solidFill>
                  <a:srgbClr val="FF0000"/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η</a:t>
            </a:r>
            <a:r>
              <a:rPr lang="en-GB" sz="3200" dirty="0">
                <a:solidFill>
                  <a:srgbClr val="FF0000"/>
                </a:solidFill>
              </a:rPr>
              <a:t>over time </a:t>
            </a:r>
            <a:r>
              <a:rPr lang="en-GB" sz="3200" i="1" dirty="0">
                <a:solidFill>
                  <a:srgbClr val="FF0000"/>
                </a:solidFill>
              </a:rPr>
              <a:t>t</a:t>
            </a:r>
            <a:endParaRPr lang="en-GB" sz="3200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605A29-7C3F-653C-5A11-A1D1651631DD}"/>
              </a:ext>
            </a:extLst>
          </p:cNvPr>
          <p:cNvCxnSpPr>
            <a:cxnSpLocks/>
          </p:cNvCxnSpPr>
          <p:nvPr/>
        </p:nvCxnSpPr>
        <p:spPr>
          <a:xfrm>
            <a:off x="2119140" y="1517387"/>
            <a:ext cx="388230" cy="1496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090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35DB3-AE1A-2C45-33C0-757CC442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928BC4-A865-ED21-26AD-7A2F02E322CB}"/>
                  </a:ext>
                </a:extLst>
              </p:cNvPr>
              <p:cNvSpPr txBox="1"/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l-GR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5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928BC4-A865-ED21-26AD-7A2F02E32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92A4D7B-360E-A81C-C67D-1A5B345F864E}"/>
              </a:ext>
            </a:extLst>
          </p:cNvPr>
          <p:cNvSpPr txBox="1"/>
          <p:nvPr/>
        </p:nvSpPr>
        <p:spPr>
          <a:xfrm>
            <a:off x="499890" y="421119"/>
            <a:ext cx="3786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90000"/>
                  </a:schemeClr>
                </a:solidFill>
              </a:rPr>
              <a:t>change in latent trait</a:t>
            </a:r>
            <a:r>
              <a:rPr lang="el-GR" sz="3200" dirty="0">
                <a:solidFill>
                  <a:schemeClr val="bg2">
                    <a:lumMod val="90000"/>
                  </a:schemeClr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η</a:t>
            </a:r>
            <a:r>
              <a:rPr lang="en-GB" sz="3200" dirty="0">
                <a:solidFill>
                  <a:schemeClr val="bg2">
                    <a:lumMod val="90000"/>
                  </a:schemeClr>
                </a:solidFill>
              </a:rPr>
              <a:t>over time </a:t>
            </a:r>
            <a:r>
              <a:rPr lang="en-GB" sz="3200" i="1" dirty="0">
                <a:solidFill>
                  <a:schemeClr val="bg2">
                    <a:lumMod val="90000"/>
                  </a:schemeClr>
                </a:solidFill>
              </a:rPr>
              <a:t>t</a:t>
            </a:r>
            <a:endParaRPr lang="en-GB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519661-9376-0875-C9DB-F4542B18D9D6}"/>
              </a:ext>
            </a:extLst>
          </p:cNvPr>
          <p:cNvCxnSpPr>
            <a:cxnSpLocks/>
          </p:cNvCxnSpPr>
          <p:nvPr/>
        </p:nvCxnSpPr>
        <p:spPr>
          <a:xfrm>
            <a:off x="2119140" y="1517387"/>
            <a:ext cx="388230" cy="149611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F4EEE4-3474-12A2-B52C-313DF0CC7832}"/>
              </a:ext>
            </a:extLst>
          </p:cNvPr>
          <p:cNvSpPr txBox="1"/>
          <p:nvPr/>
        </p:nvSpPr>
        <p:spPr>
          <a:xfrm>
            <a:off x="4538490" y="4898656"/>
            <a:ext cx="2414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“selection” component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BCBD51-5D4E-426A-5133-1E0AD335F4FB}"/>
              </a:ext>
            </a:extLst>
          </p:cNvPr>
          <p:cNvCxnSpPr>
            <a:cxnSpLocks/>
          </p:cNvCxnSpPr>
          <p:nvPr/>
        </p:nvCxnSpPr>
        <p:spPr>
          <a:xfrm flipH="1">
            <a:off x="5600700" y="3922101"/>
            <a:ext cx="252240" cy="9765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265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25906-9C31-18CD-040A-B5701E02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1B000F-F138-A784-E0CE-EFA872FFCEB4}"/>
                  </a:ext>
                </a:extLst>
              </p:cNvPr>
              <p:cNvSpPr txBox="1"/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l-GR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5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1B000F-F138-A784-E0CE-EFA872FFC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1E947E5-02BD-9B2F-5648-6779A6CC3157}"/>
              </a:ext>
            </a:extLst>
          </p:cNvPr>
          <p:cNvSpPr txBox="1"/>
          <p:nvPr/>
        </p:nvSpPr>
        <p:spPr>
          <a:xfrm>
            <a:off x="499890" y="421119"/>
            <a:ext cx="3786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90000"/>
                  </a:schemeClr>
                </a:solidFill>
              </a:rPr>
              <a:t>change in latent trait</a:t>
            </a:r>
            <a:r>
              <a:rPr lang="el-GR" sz="3200" dirty="0">
                <a:solidFill>
                  <a:schemeClr val="bg2">
                    <a:lumMod val="90000"/>
                  </a:schemeClr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η</a:t>
            </a:r>
            <a:r>
              <a:rPr lang="en-GB" sz="3200" dirty="0">
                <a:solidFill>
                  <a:schemeClr val="bg2">
                    <a:lumMod val="90000"/>
                  </a:schemeClr>
                </a:solidFill>
              </a:rPr>
              <a:t>over time </a:t>
            </a:r>
            <a:r>
              <a:rPr lang="en-GB" sz="3200" i="1" dirty="0">
                <a:solidFill>
                  <a:schemeClr val="bg2">
                    <a:lumMod val="90000"/>
                  </a:schemeClr>
                </a:solidFill>
              </a:rPr>
              <a:t>t</a:t>
            </a:r>
            <a:endParaRPr lang="en-GB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770417-0E67-A01C-B076-EFC99034D684}"/>
              </a:ext>
            </a:extLst>
          </p:cNvPr>
          <p:cNvCxnSpPr>
            <a:cxnSpLocks/>
          </p:cNvCxnSpPr>
          <p:nvPr/>
        </p:nvCxnSpPr>
        <p:spPr>
          <a:xfrm>
            <a:off x="2119140" y="1517387"/>
            <a:ext cx="388230" cy="149611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682C2D6-F1C3-CF5F-DF4A-754FBB5DB9B1}"/>
              </a:ext>
            </a:extLst>
          </p:cNvPr>
          <p:cNvSpPr txBox="1"/>
          <p:nvPr/>
        </p:nvSpPr>
        <p:spPr>
          <a:xfrm>
            <a:off x="4538490" y="4898656"/>
            <a:ext cx="2414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90000"/>
                  </a:schemeClr>
                </a:solidFill>
              </a:rPr>
              <a:t>“selection” component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445C57-8850-0A58-D309-3BF81893EAA2}"/>
              </a:ext>
            </a:extLst>
          </p:cNvPr>
          <p:cNvCxnSpPr>
            <a:cxnSpLocks/>
          </p:cNvCxnSpPr>
          <p:nvPr/>
        </p:nvCxnSpPr>
        <p:spPr>
          <a:xfrm flipH="1">
            <a:off x="5600700" y="3922101"/>
            <a:ext cx="252240" cy="97655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741CA6-3707-7E39-BB36-C68556EC4CFB}"/>
              </a:ext>
            </a:extLst>
          </p:cNvPr>
          <p:cNvSpPr txBox="1"/>
          <p:nvPr/>
        </p:nvSpPr>
        <p:spPr>
          <a:xfrm>
            <a:off x="8579385" y="343516"/>
            <a:ext cx="2357610" cy="1096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</a:rPr>
              <a:t>“drift” component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7B5782-CE52-4AD0-16E7-5B5C4EB86F85}"/>
              </a:ext>
            </a:extLst>
          </p:cNvPr>
          <p:cNvCxnSpPr>
            <a:cxnSpLocks/>
          </p:cNvCxnSpPr>
          <p:nvPr/>
        </p:nvCxnSpPr>
        <p:spPr>
          <a:xfrm flipH="1">
            <a:off x="9396240" y="1517387"/>
            <a:ext cx="361950" cy="1515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35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EEB7E9-2497-5830-D936-AB29F48C8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" y="332798"/>
            <a:ext cx="7439779" cy="24515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80D273-F397-4358-D490-39E618BC0369}"/>
              </a:ext>
            </a:extLst>
          </p:cNvPr>
          <p:cNvSpPr/>
          <p:nvPr/>
        </p:nvSpPr>
        <p:spPr>
          <a:xfrm>
            <a:off x="457199" y="302318"/>
            <a:ext cx="7533042" cy="2540853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solidFill>
              <a:srgbClr val="FFFFFF">
                <a:alpha val="8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E3BB34-88D2-60C3-F525-DE1BDB95D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7" b="4284"/>
          <a:stretch>
            <a:fillRect/>
          </a:stretch>
        </p:blipFill>
        <p:spPr>
          <a:xfrm>
            <a:off x="2263758" y="1532762"/>
            <a:ext cx="9599138" cy="21289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C430470-C222-14B4-A2F4-6B7EB49D8C57}"/>
              </a:ext>
            </a:extLst>
          </p:cNvPr>
          <p:cNvSpPr/>
          <p:nvPr/>
        </p:nvSpPr>
        <p:spPr>
          <a:xfrm>
            <a:off x="2233278" y="1492122"/>
            <a:ext cx="9705974" cy="2335036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solidFill>
              <a:srgbClr val="FFFFFF">
                <a:alpha val="8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309F0-63A9-1260-20A3-C1E1C2D26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00" y="2395028"/>
            <a:ext cx="7533042" cy="21289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87A6F36-3109-7DCE-D06A-052AB1B50DE1}"/>
              </a:ext>
            </a:extLst>
          </p:cNvPr>
          <p:cNvSpPr/>
          <p:nvPr/>
        </p:nvSpPr>
        <p:spPr>
          <a:xfrm>
            <a:off x="252040" y="2364547"/>
            <a:ext cx="7543202" cy="2226439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solidFill>
              <a:srgbClr val="FFFFFF">
                <a:alpha val="8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38827-B34E-D28D-C3C5-8A7D01AF0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358" y="3175869"/>
            <a:ext cx="7867071" cy="2341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85E3BD-FD23-F7B6-7092-690B50F0894F}"/>
              </a:ext>
            </a:extLst>
          </p:cNvPr>
          <p:cNvSpPr/>
          <p:nvPr/>
        </p:nvSpPr>
        <p:spPr>
          <a:xfrm>
            <a:off x="4085878" y="3135229"/>
            <a:ext cx="7943562" cy="2457892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solidFill>
              <a:srgbClr val="FFFFFF">
                <a:alpha val="8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FCF7D2-5D24-7FF0-5EAE-3FDED8BB6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" y="3894213"/>
            <a:ext cx="8219440" cy="26309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E7DC73-185C-BA44-74A5-DC164B2D53CB}"/>
              </a:ext>
            </a:extLst>
          </p:cNvPr>
          <p:cNvSpPr/>
          <p:nvPr/>
        </p:nvSpPr>
        <p:spPr>
          <a:xfrm>
            <a:off x="634708" y="3845306"/>
            <a:ext cx="8295931" cy="2690055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solidFill>
              <a:srgbClr val="FFFFFF">
                <a:alpha val="8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25C68F-F210-6F35-1E98-BC80825D0CFA}"/>
              </a:ext>
            </a:extLst>
          </p:cNvPr>
          <p:cNvSpPr/>
          <p:nvPr/>
        </p:nvSpPr>
        <p:spPr>
          <a:xfrm>
            <a:off x="0" y="0"/>
            <a:ext cx="12192000" cy="687615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66E333-E829-4AA7-4FEF-36C51374706F}"/>
              </a:ext>
            </a:extLst>
          </p:cNvPr>
          <p:cNvSpPr/>
          <p:nvPr/>
        </p:nvSpPr>
        <p:spPr>
          <a:xfrm>
            <a:off x="965200" y="2597213"/>
            <a:ext cx="10271052" cy="16858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200" dirty="0">
                <a:solidFill>
                  <a:schemeClr val="tx1"/>
                </a:solidFill>
              </a:rPr>
              <a:t>“Historical” causal inference</a:t>
            </a:r>
          </a:p>
        </p:txBody>
      </p:sp>
    </p:spTree>
    <p:extLst>
      <p:ext uri="{BB962C8B-B14F-4D97-AF65-F5344CB8AC3E}">
        <p14:creationId xmlns:p14="http://schemas.microsoft.com/office/powerpoint/2010/main" val="294463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2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34EBA-ACDB-D1E3-09B4-D4FCA34999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614" b="13613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3AABF5-9DE0-C53E-6B68-A998B2CECB1B}"/>
              </a:ext>
            </a:extLst>
          </p:cNvPr>
          <p:cNvSpPr/>
          <p:nvPr/>
        </p:nvSpPr>
        <p:spPr>
          <a:xfrm>
            <a:off x="10298611" y="6276707"/>
            <a:ext cx="1893389" cy="8098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798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80D2D5-207D-5049-9CFF-8556E40FCF1F}"/>
              </a:ext>
            </a:extLst>
          </p:cNvPr>
          <p:cNvSpPr/>
          <p:nvPr/>
        </p:nvSpPr>
        <p:spPr>
          <a:xfrm>
            <a:off x="645887" y="1610359"/>
            <a:ext cx="2767873" cy="3637281"/>
          </a:xfrm>
          <a:prstGeom prst="roundRect">
            <a:avLst>
              <a:gd name="adj" fmla="val 341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library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coevolve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</a:p>
          <a:p>
            <a:endParaRPr lang="es-E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coev_fit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 data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d,</a:t>
            </a:r>
          </a:p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 variables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list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agr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6"/>
                </a:solidFill>
                <a:latin typeface="Consolas" panose="020B0609020204030204" pitchFamily="49" charset="0"/>
              </a:rPr>
              <a:t>“normal”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pol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6"/>
                </a:solidFill>
                <a:latin typeface="Consolas" panose="020B0609020204030204" pitchFamily="49" charset="0"/>
              </a:rPr>
              <a:t>“normal”</a:t>
            </a:r>
          </a:p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 id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6"/>
                </a:solidFill>
                <a:latin typeface="Consolas" panose="020B0609020204030204" pitchFamily="49" charset="0"/>
              </a:rPr>
              <a:t>“id”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tree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tree</a:t>
            </a:r>
            <a:endParaRPr lang="es-E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D8E75C-01F5-EBC1-AD98-D3A9449FE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520" y="552658"/>
            <a:ext cx="7563393" cy="57526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69DF9D-3199-13F1-3EBB-F97B191501E7}"/>
              </a:ext>
            </a:extLst>
          </p:cNvPr>
          <p:cNvSpPr/>
          <p:nvPr/>
        </p:nvSpPr>
        <p:spPr>
          <a:xfrm>
            <a:off x="3911600" y="463756"/>
            <a:ext cx="7634513" cy="14122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5ACDA4-AB05-CAAD-22F4-DBAB9A4B2FBF}"/>
              </a:ext>
            </a:extLst>
          </p:cNvPr>
          <p:cNvSpPr/>
          <p:nvPr/>
        </p:nvSpPr>
        <p:spPr>
          <a:xfrm>
            <a:off x="3911600" y="1964897"/>
            <a:ext cx="7634513" cy="102722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9E0804-A821-B1A4-5483-9ECACFE68AD6}"/>
              </a:ext>
            </a:extLst>
          </p:cNvPr>
          <p:cNvSpPr/>
          <p:nvPr/>
        </p:nvSpPr>
        <p:spPr>
          <a:xfrm>
            <a:off x="3911600" y="3169920"/>
            <a:ext cx="7634513" cy="8798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4D9E2D-8622-E8CD-10A8-2FBE3C1EFE74}"/>
              </a:ext>
            </a:extLst>
          </p:cNvPr>
          <p:cNvSpPr/>
          <p:nvPr/>
        </p:nvSpPr>
        <p:spPr>
          <a:xfrm>
            <a:off x="3911600" y="4227621"/>
            <a:ext cx="7634513" cy="8798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118336-AD39-0F4D-3A2D-4AD76A48AD11}"/>
              </a:ext>
            </a:extLst>
          </p:cNvPr>
          <p:cNvSpPr/>
          <p:nvPr/>
        </p:nvSpPr>
        <p:spPr>
          <a:xfrm>
            <a:off x="3911600" y="5331040"/>
            <a:ext cx="7634513" cy="8798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90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A558DD3-646A-AC2E-861D-BECF71636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92" y="222503"/>
            <a:ext cx="9161416" cy="64129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D687FB-9F48-0F62-88FD-A3EB457BDEF1}"/>
              </a:ext>
            </a:extLst>
          </p:cNvPr>
          <p:cNvSpPr/>
          <p:nvPr/>
        </p:nvSpPr>
        <p:spPr>
          <a:xfrm>
            <a:off x="2536371" y="3450772"/>
            <a:ext cx="3875315" cy="2275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AFB5D9-5B9A-01B2-318D-D5E314244699}"/>
              </a:ext>
            </a:extLst>
          </p:cNvPr>
          <p:cNvSpPr/>
          <p:nvPr/>
        </p:nvSpPr>
        <p:spPr>
          <a:xfrm>
            <a:off x="6606539" y="1175658"/>
            <a:ext cx="3875315" cy="2275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61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DCE76-9CCF-F9CA-AD2A-6F8294428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-455931"/>
            <a:ext cx="11455399" cy="801878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8CFAF57-1A0D-2454-D1F3-B754FEF3D3D7}"/>
              </a:ext>
            </a:extLst>
          </p:cNvPr>
          <p:cNvSpPr/>
          <p:nvPr/>
        </p:nvSpPr>
        <p:spPr>
          <a:xfrm>
            <a:off x="9100457" y="4757057"/>
            <a:ext cx="195943" cy="19594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AFF9B7-B829-7851-D132-D123846DCE62}"/>
              </a:ext>
            </a:extLst>
          </p:cNvPr>
          <p:cNvCxnSpPr/>
          <p:nvPr/>
        </p:nvCxnSpPr>
        <p:spPr>
          <a:xfrm flipV="1">
            <a:off x="9198427" y="3886199"/>
            <a:ext cx="0" cy="9361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BA676E-212D-1907-AE65-2968444A1F67}"/>
              </a:ext>
            </a:extLst>
          </p:cNvPr>
          <p:cNvSpPr txBox="1"/>
          <p:nvPr/>
        </p:nvSpPr>
        <p:spPr>
          <a:xfrm>
            <a:off x="7913912" y="4110726"/>
            <a:ext cx="1197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positive selection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BFEC06-7053-B96E-9955-0EBCC8E9DD44}"/>
              </a:ext>
            </a:extLst>
          </p:cNvPr>
          <p:cNvSpPr/>
          <p:nvPr/>
        </p:nvSpPr>
        <p:spPr>
          <a:xfrm>
            <a:off x="6208485" y="1828800"/>
            <a:ext cx="195943" cy="19594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5AA99D-6157-BD59-4E15-03B166B4ED12}"/>
              </a:ext>
            </a:extLst>
          </p:cNvPr>
          <p:cNvCxnSpPr>
            <a:cxnSpLocks/>
          </p:cNvCxnSpPr>
          <p:nvPr/>
        </p:nvCxnSpPr>
        <p:spPr>
          <a:xfrm>
            <a:off x="6306456" y="1937657"/>
            <a:ext cx="0" cy="9361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B52FAE-1214-1FE2-02D1-BF5107440D8D}"/>
              </a:ext>
            </a:extLst>
          </p:cNvPr>
          <p:cNvSpPr txBox="1"/>
          <p:nvPr/>
        </p:nvSpPr>
        <p:spPr>
          <a:xfrm>
            <a:off x="6339111" y="2013857"/>
            <a:ext cx="1197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negative selection</a:t>
            </a:r>
          </a:p>
        </p:txBody>
      </p:sp>
    </p:spTree>
    <p:extLst>
      <p:ext uri="{BB962C8B-B14F-4D97-AF65-F5344CB8AC3E}">
        <p14:creationId xmlns:p14="http://schemas.microsoft.com/office/powerpoint/2010/main" val="367208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7EC6BF-D4CF-419C-5D88-1094FCAF0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477982"/>
            <a:ext cx="8115299" cy="59020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E5655B-C51B-BE92-6B7C-E2E91CF750B8}"/>
              </a:ext>
            </a:extLst>
          </p:cNvPr>
          <p:cNvSpPr/>
          <p:nvPr/>
        </p:nvSpPr>
        <p:spPr>
          <a:xfrm>
            <a:off x="3187700" y="1143000"/>
            <a:ext cx="4857748" cy="4318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1ACD5B-32D8-E1AF-6679-09716C8DB2D6}"/>
              </a:ext>
            </a:extLst>
          </p:cNvPr>
          <p:cNvCxnSpPr/>
          <p:nvPr/>
        </p:nvCxnSpPr>
        <p:spPr>
          <a:xfrm>
            <a:off x="3289300" y="3060700"/>
            <a:ext cx="4699000" cy="0"/>
          </a:xfrm>
          <a:prstGeom prst="line">
            <a:avLst/>
          </a:prstGeom>
          <a:ln w="38100">
            <a:solidFill>
              <a:srgbClr val="F876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9E5C4C8-F2E3-8933-2F67-EFFDBB0B9165}"/>
              </a:ext>
            </a:extLst>
          </p:cNvPr>
          <p:cNvSpPr/>
          <p:nvPr/>
        </p:nvSpPr>
        <p:spPr>
          <a:xfrm>
            <a:off x="3187700" y="5194300"/>
            <a:ext cx="241297" cy="241297"/>
          </a:xfrm>
          <a:prstGeom prst="ellipse">
            <a:avLst/>
          </a:prstGeom>
          <a:solidFill>
            <a:srgbClr val="00BF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92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8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6896-0D45-0B74-7B36-F863087C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possibilities!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5C51D-27C6-E604-8DD7-8EC4D7BD0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607630" cy="4351338"/>
          </a:xfrm>
        </p:spPr>
        <p:txBody>
          <a:bodyPr>
            <a:normAutofit/>
          </a:bodyPr>
          <a:lstStyle/>
          <a:p>
            <a:pPr marL="360000" indent="-360000">
              <a:spcAft>
                <a:spcPts val="1200"/>
              </a:spcAft>
            </a:pPr>
            <a:r>
              <a:rPr lang="en-GB" dirty="0"/>
              <a:t>Different data types – binary, count, ordinal, continuous, positive real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More than two variables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Repeated observations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Missing data and measurement error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Iterate over posterior samples of trees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Control for spatial autocorrelation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5D887C-D674-7E82-BCB1-A4B9209A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3186" y="1690688"/>
            <a:ext cx="3124200" cy="36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7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4B52-A9EE-E7C8-7B03-E220E4C7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in cultural evolution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A7B7D1-8C7F-082E-85F1-846287A6C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65" y="2029732"/>
            <a:ext cx="5404977" cy="3831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4F67FA-5834-FB78-B909-F9FFD81F5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212" y="2149479"/>
            <a:ext cx="6413231" cy="3831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F7F517-0A90-E7EE-1C3F-748AB96073BC}"/>
              </a:ext>
            </a:extLst>
          </p:cNvPr>
          <p:cNvSpPr txBox="1"/>
          <p:nvPr/>
        </p:nvSpPr>
        <p:spPr>
          <a:xfrm>
            <a:off x="9795118" y="6481989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Ringen </a:t>
            </a:r>
            <a:r>
              <a:rPr lang="en-GB" i="1" dirty="0"/>
              <a:t>et al</a:t>
            </a:r>
            <a:r>
              <a:rPr lang="en-GB" dirty="0"/>
              <a:t>. (pre-print)</a:t>
            </a:r>
          </a:p>
        </p:txBody>
      </p:sp>
    </p:spTree>
    <p:extLst>
      <p:ext uri="{BB962C8B-B14F-4D97-AF65-F5344CB8AC3E}">
        <p14:creationId xmlns:p14="http://schemas.microsoft.com/office/powerpoint/2010/main" val="29468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8B49F-9DAC-1442-27F1-3463D0F6B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3233C-25E1-A6D1-4CEF-E96E498C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in cultural evolution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9CA00-F27A-5353-D08F-52E5695E58DE}"/>
              </a:ext>
            </a:extLst>
          </p:cNvPr>
          <p:cNvSpPr txBox="1"/>
          <p:nvPr/>
        </p:nvSpPr>
        <p:spPr>
          <a:xfrm>
            <a:off x="9969290" y="6481989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Sheehan </a:t>
            </a:r>
            <a:r>
              <a:rPr lang="en-GB" i="1" dirty="0"/>
              <a:t>et al</a:t>
            </a:r>
            <a:r>
              <a:rPr lang="en-GB" dirty="0"/>
              <a:t>. (2023)</a:t>
            </a:r>
          </a:p>
        </p:txBody>
      </p:sp>
      <p:pic>
        <p:nvPicPr>
          <p:cNvPr id="3076" name="Picture 4" descr="Fig. 2">
            <a:extLst>
              <a:ext uri="{FF2B5EF4-FFF2-40B4-BE49-F238E27FC236}">
                <a16:creationId xmlns:a16="http://schemas.microsoft.com/office/drawing/2014/main" id="{C72338E6-5295-AB18-BA5C-B46D219CD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374" y="1800784"/>
            <a:ext cx="5223554" cy="461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FDF21C9-290D-4215-5455-1B1DA154B0A5}"/>
              </a:ext>
            </a:extLst>
          </p:cNvPr>
          <p:cNvGrpSpPr/>
          <p:nvPr/>
        </p:nvGrpSpPr>
        <p:grpSpPr>
          <a:xfrm>
            <a:off x="946927" y="1611475"/>
            <a:ext cx="4648329" cy="4816084"/>
            <a:chOff x="946927" y="1611475"/>
            <a:chExt cx="4648329" cy="481608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E0AF8EA-DFF0-48C7-CD10-5883577CB513}"/>
                </a:ext>
              </a:extLst>
            </p:cNvPr>
            <p:cNvGrpSpPr/>
            <p:nvPr/>
          </p:nvGrpSpPr>
          <p:grpSpPr>
            <a:xfrm>
              <a:off x="946927" y="1611475"/>
              <a:ext cx="4648329" cy="4816084"/>
              <a:chOff x="1349983" y="1516517"/>
              <a:chExt cx="4648200" cy="4815950"/>
            </a:xfrm>
          </p:grpSpPr>
          <p:pic>
            <p:nvPicPr>
              <p:cNvPr id="3074" name="Picture 2" descr="Fig. 1">
                <a:extLst>
                  <a:ext uri="{FF2B5EF4-FFF2-40B4-BE49-F238E27FC236}">
                    <a16:creationId xmlns:a16="http://schemas.microsoft.com/office/drawing/2014/main" id="{454781E2-370C-A349-917A-FE65E5DD8B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" r="2128"/>
              <a:stretch>
                <a:fillRect/>
              </a:stretch>
            </p:blipFill>
            <p:spPr bwMode="auto">
              <a:xfrm>
                <a:off x="1349983" y="1516517"/>
                <a:ext cx="4648200" cy="4815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04640C-94DC-7E04-E633-A60FA1F13C6A}"/>
                  </a:ext>
                </a:extLst>
              </p:cNvPr>
              <p:cNvSpPr/>
              <p:nvPr/>
            </p:nvSpPr>
            <p:spPr>
              <a:xfrm>
                <a:off x="1349983" y="3679371"/>
                <a:ext cx="4648200" cy="141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840189-7FB1-81FA-F1FC-7F99157E23CF}"/>
                </a:ext>
              </a:extLst>
            </p:cNvPr>
            <p:cNvSpPr/>
            <p:nvPr/>
          </p:nvSpPr>
          <p:spPr>
            <a:xfrm>
              <a:off x="4256314" y="1611475"/>
              <a:ext cx="1338942" cy="1325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5765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13084-16CE-475D-538A-D7A2A95C9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AE665-B986-8078-949B-8F9027DE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in cultural evolution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9A79F-9A9A-446C-0C99-BDE4E62C99D8}"/>
              </a:ext>
            </a:extLst>
          </p:cNvPr>
          <p:cNvSpPr txBox="1"/>
          <p:nvPr/>
        </p:nvSpPr>
        <p:spPr>
          <a:xfrm>
            <a:off x="9479432" y="6481989"/>
            <a:ext cx="279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Hrnčíř</a:t>
            </a:r>
            <a:r>
              <a:rPr lang="en-GB" dirty="0"/>
              <a:t> </a:t>
            </a:r>
            <a:r>
              <a:rPr lang="en-GB" i="1" dirty="0"/>
              <a:t>et al</a:t>
            </a:r>
            <a:r>
              <a:rPr lang="en-GB" dirty="0"/>
              <a:t>. (under review)</a:t>
            </a:r>
          </a:p>
        </p:txBody>
      </p:sp>
      <p:pic>
        <p:nvPicPr>
          <p:cNvPr id="8" name="Picture 7" descr="A screenshot of a map&#10;&#10;AI-generated content may be incorrect.">
            <a:extLst>
              <a:ext uri="{FF2B5EF4-FFF2-40B4-BE49-F238E27FC236}">
                <a16:creationId xmlns:a16="http://schemas.microsoft.com/office/drawing/2014/main" id="{EA4C17B8-909D-30B5-8CDB-400F80D7E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89"/>
          <a:stretch>
            <a:fillRect/>
          </a:stretch>
        </p:blipFill>
        <p:spPr>
          <a:xfrm>
            <a:off x="1578250" y="1690688"/>
            <a:ext cx="4115157" cy="4578341"/>
          </a:xfrm>
          <a:prstGeom prst="rect">
            <a:avLst/>
          </a:prstGeom>
        </p:spPr>
      </p:pic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C71E09E-4E8E-BB62-E8DC-5C3313E6D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6178199" y="1527403"/>
            <a:ext cx="4870801" cy="48800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26639-64B2-F4D4-483A-F328AD2726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2767"/>
          <a:stretch>
            <a:fillRect/>
          </a:stretch>
        </p:blipFill>
        <p:spPr>
          <a:xfrm>
            <a:off x="5428755" y="6279915"/>
            <a:ext cx="6413231" cy="27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8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39FD5-AC43-D6D6-4155-CA72B419B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50ABACA-01B9-CAEC-D4FF-167623EC7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6974" y="1962831"/>
            <a:ext cx="3124200" cy="361886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82B221-20A9-DB60-36B1-349E7CEE7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6680201" cy="4351338"/>
          </a:xfrm>
        </p:spPr>
        <p:txBody>
          <a:bodyPr>
            <a:normAutofit/>
          </a:bodyPr>
          <a:lstStyle/>
          <a:p>
            <a:pPr marL="360000" indent="-360000">
              <a:spcAft>
                <a:spcPts val="1200"/>
              </a:spcAft>
            </a:pPr>
            <a:r>
              <a:rPr lang="en-GB" dirty="0"/>
              <a:t>Assumes constant equilibrium values through time – unrealistic?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May be underpowered with small trees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Potentially long computation times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Currently no support for latent variables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Currently doesn’t incorporate fossil information</a:t>
            </a:r>
          </a:p>
          <a:p>
            <a:pPr marL="360000" indent="-360000">
              <a:spcAft>
                <a:spcPts val="1200"/>
              </a:spcAf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482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D6931B-CA92-CDBF-D15A-AC1965AB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CD740-435C-F5AD-2F19-B108F4F626D2}"/>
              </a:ext>
            </a:extLst>
          </p:cNvPr>
          <p:cNvSpPr txBox="1"/>
          <p:nvPr/>
        </p:nvSpPr>
        <p:spPr>
          <a:xfrm>
            <a:off x="2360363" y="2290989"/>
            <a:ext cx="7200198" cy="2092881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4000" b="1" dirty="0"/>
              <a:t>The “materialist” hypothesis:</a:t>
            </a:r>
          </a:p>
          <a:p>
            <a:endParaRPr lang="en-GB" sz="1000" dirty="0"/>
          </a:p>
          <a:p>
            <a:r>
              <a:rPr lang="en-GB" sz="4000" dirty="0"/>
              <a:t>Intensive agriculture drives the evolution of political complexity</a:t>
            </a:r>
          </a:p>
        </p:txBody>
      </p:sp>
    </p:spTree>
    <p:extLst>
      <p:ext uri="{BB962C8B-B14F-4D97-AF65-F5344CB8AC3E}">
        <p14:creationId xmlns:p14="http://schemas.microsoft.com/office/powerpoint/2010/main" val="340265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CF4656-7690-EFA9-3D2B-1B7C7597C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46820" cy="69450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D23681-6B40-EEA9-49B6-0DAC30764A79}"/>
              </a:ext>
            </a:extLst>
          </p:cNvPr>
          <p:cNvSpPr/>
          <p:nvPr/>
        </p:nvSpPr>
        <p:spPr>
          <a:xfrm>
            <a:off x="152400" y="2939143"/>
            <a:ext cx="11854543" cy="740228"/>
          </a:xfrm>
          <a:prstGeom prst="rect">
            <a:avLst/>
          </a:prstGeom>
          <a:noFill/>
          <a:ln w="28575">
            <a:solidFill>
              <a:srgbClr val="60A0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DAA846-946A-5E8D-CD09-84D46D689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196" y="5246723"/>
            <a:ext cx="3553321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0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73621-852E-3086-666B-3A89CCAB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46820" cy="69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93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FA883-2F75-6C38-F821-91416B5B6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94617-C916-1A3C-F2F6-4F5131585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38521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2400"/>
              </a:spcAft>
              <a:buNone/>
            </a:pPr>
            <a:r>
              <a:rPr lang="en-GB" sz="2700" dirty="0"/>
              <a:t>The field of cultural evolution seeks to estimate “historical” causal effects</a:t>
            </a:r>
          </a:p>
          <a:p>
            <a:pPr marL="0" indent="0">
              <a:spcAft>
                <a:spcPts val="2400"/>
              </a:spcAft>
              <a:buNone/>
            </a:pPr>
            <a:r>
              <a:rPr lang="en-GB" sz="2700" dirty="0"/>
              <a:t>Existing phylogenetic comparative methods have limitations on the number and type of traits</a:t>
            </a:r>
          </a:p>
          <a:p>
            <a:pPr marL="0" indent="0">
              <a:spcAft>
                <a:spcPts val="2400"/>
              </a:spcAft>
              <a:buNone/>
            </a:pPr>
            <a:r>
              <a:rPr lang="en-GB" sz="2700" b="1" dirty="0"/>
              <a:t>Generalised dynamic phylogenetic models</a:t>
            </a:r>
            <a:r>
              <a:rPr lang="en-GB" sz="2700" dirty="0"/>
              <a:t> offer a powerful new tool for addressing historical causal questions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2C6C74-224E-1AC0-72E2-33368479C51F}"/>
                  </a:ext>
                </a:extLst>
              </p:cNvPr>
              <p:cNvSpPr txBox="1"/>
              <p:nvPr/>
            </p:nvSpPr>
            <p:spPr>
              <a:xfrm>
                <a:off x="7257598" y="2325704"/>
                <a:ext cx="15042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2C6C74-224E-1AC0-72E2-33368479C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98" y="2325704"/>
                <a:ext cx="1504258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DB9B14-A120-E549-5E1E-583FA44A4136}"/>
                  </a:ext>
                </a:extLst>
              </p:cNvPr>
              <p:cNvSpPr txBox="1"/>
              <p:nvPr/>
            </p:nvSpPr>
            <p:spPr>
              <a:xfrm>
                <a:off x="10621556" y="2325704"/>
                <a:ext cx="84542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DB9B14-A120-E549-5E1E-583FA44A4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1556" y="2325704"/>
                <a:ext cx="845423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DBB8A6-D850-BA94-0F48-87232B466EF6}"/>
                  </a:ext>
                </a:extLst>
              </p:cNvPr>
              <p:cNvSpPr txBox="1"/>
              <p:nvPr/>
            </p:nvSpPr>
            <p:spPr>
              <a:xfrm>
                <a:off x="7355572" y="4296019"/>
                <a:ext cx="142026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DBB8A6-D850-BA94-0F48-87232B466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572" y="4296019"/>
                <a:ext cx="142026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3F5F5A-51C4-A5E9-4B31-AA8D4F6AC085}"/>
                  </a:ext>
                </a:extLst>
              </p:cNvPr>
              <p:cNvSpPr txBox="1"/>
              <p:nvPr/>
            </p:nvSpPr>
            <p:spPr>
              <a:xfrm>
                <a:off x="10719530" y="4296019"/>
                <a:ext cx="76142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3F5F5A-51C4-A5E9-4B31-AA8D4F6AC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530" y="4296019"/>
                <a:ext cx="761427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6586CE-D374-3ED6-7C6A-EF8B15F3FE28}"/>
              </a:ext>
            </a:extLst>
          </p:cNvPr>
          <p:cNvCxnSpPr>
            <a:cxnSpLocks/>
          </p:cNvCxnSpPr>
          <p:nvPr/>
        </p:nvCxnSpPr>
        <p:spPr>
          <a:xfrm>
            <a:off x="8838287" y="2756443"/>
            <a:ext cx="1689823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FF0CE3-EF04-D18F-AE78-BAFA08EDD794}"/>
              </a:ext>
            </a:extLst>
          </p:cNvPr>
          <p:cNvCxnSpPr>
            <a:cxnSpLocks/>
          </p:cNvCxnSpPr>
          <p:nvPr/>
        </p:nvCxnSpPr>
        <p:spPr>
          <a:xfrm>
            <a:off x="8838287" y="4748528"/>
            <a:ext cx="1689823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304646-F4A1-7CF8-AEF0-DEC8C9DEFD46}"/>
              </a:ext>
            </a:extLst>
          </p:cNvPr>
          <p:cNvCxnSpPr>
            <a:cxnSpLocks/>
          </p:cNvCxnSpPr>
          <p:nvPr/>
        </p:nvCxnSpPr>
        <p:spPr>
          <a:xfrm>
            <a:off x="8830306" y="3178473"/>
            <a:ext cx="1719576" cy="1288814"/>
          </a:xfrm>
          <a:prstGeom prst="straightConnector1">
            <a:avLst/>
          </a:prstGeom>
          <a:ln w="6350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37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B3814-4434-EAC5-6F2F-EA1D918B9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 Questions?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DC497F58-03CB-0BC4-5CDF-93BA7332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765" y="1970314"/>
            <a:ext cx="1839685" cy="18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drian Jäggi">
            <a:extLst>
              <a:ext uri="{FF2B5EF4-FFF2-40B4-BE49-F238E27FC236}">
                <a16:creationId xmlns:a16="http://schemas.microsoft.com/office/drawing/2014/main" id="{BDEAD46C-E7AB-8879-1FA1-6C52D74C7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2"/>
          <a:stretch>
            <a:fillRect/>
          </a:stretch>
        </p:blipFill>
        <p:spPr bwMode="auto">
          <a:xfrm>
            <a:off x="7537993" y="1970315"/>
            <a:ext cx="1839685" cy="183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BEC987F-71CA-A2D6-DA24-297705E6B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379" y="1970314"/>
            <a:ext cx="1839685" cy="18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732FA-9367-41B7-7EC4-F8144D096185}"/>
              </a:ext>
            </a:extLst>
          </p:cNvPr>
          <p:cNvSpPr txBox="1"/>
          <p:nvPr/>
        </p:nvSpPr>
        <p:spPr>
          <a:xfrm>
            <a:off x="3063277" y="1519689"/>
            <a:ext cx="1409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Erik Ringen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81A6-EB33-E5A8-E9D9-BC740EB1AF33}"/>
              </a:ext>
            </a:extLst>
          </p:cNvPr>
          <p:cNvSpPr txBox="1"/>
          <p:nvPr/>
        </p:nvSpPr>
        <p:spPr>
          <a:xfrm>
            <a:off x="5263050" y="1519689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Jordan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987E6F-6F01-D8C5-21F6-FA9A278DE14F}"/>
              </a:ext>
            </a:extLst>
          </p:cNvPr>
          <p:cNvSpPr txBox="1"/>
          <p:nvPr/>
        </p:nvSpPr>
        <p:spPr>
          <a:xfrm>
            <a:off x="7646851" y="1519689"/>
            <a:ext cx="1625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Adrian Jaeggi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91C3B-F9BA-C539-BCB0-4D4077904599}"/>
              </a:ext>
            </a:extLst>
          </p:cNvPr>
          <p:cNvSpPr txBox="1"/>
          <p:nvPr/>
        </p:nvSpPr>
        <p:spPr>
          <a:xfrm>
            <a:off x="3063277" y="3976657"/>
            <a:ext cx="156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Russell Gray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8596B-C8AE-3182-5BB4-5C757D7A530C}"/>
              </a:ext>
            </a:extLst>
          </p:cNvPr>
          <p:cNvSpPr txBox="1"/>
          <p:nvPr/>
        </p:nvSpPr>
        <p:spPr>
          <a:xfrm>
            <a:off x="5284822" y="3976657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Václav </a:t>
            </a:r>
            <a:r>
              <a:rPr lang="en-GB" sz="2000" dirty="0" err="1"/>
              <a:t>Hrnčíř</a:t>
            </a:r>
            <a:endParaRPr lang="en-GB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DB7F3-4DD7-F811-8178-E5F3EC32658D}"/>
              </a:ext>
            </a:extLst>
          </p:cNvPr>
          <p:cNvSpPr txBox="1"/>
          <p:nvPr/>
        </p:nvSpPr>
        <p:spPr>
          <a:xfrm>
            <a:off x="7537994" y="3976657"/>
            <a:ext cx="1862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Oliver Sheehan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52E201-7498-CAED-95A3-4FC122639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363" y="4456044"/>
            <a:ext cx="1572053" cy="202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Language, Cognition and Culture Lab | Quentin Atkinson">
            <a:extLst>
              <a:ext uri="{FF2B5EF4-FFF2-40B4-BE49-F238E27FC236}">
                <a16:creationId xmlns:a16="http://schemas.microsoft.com/office/drawing/2014/main" id="{6C5F84E5-0C24-7FC5-22E5-B1BF2E68E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21" y="4420312"/>
            <a:ext cx="2021208" cy="202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ray, Russell">
            <a:extLst>
              <a:ext uri="{FF2B5EF4-FFF2-40B4-BE49-F238E27FC236}">
                <a16:creationId xmlns:a16="http://schemas.microsoft.com/office/drawing/2014/main" id="{72D7F44F-1E7E-8B6E-00DD-FB04B323E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0"/>
          <a:stretch>
            <a:fillRect/>
          </a:stretch>
        </p:blipFill>
        <p:spPr bwMode="auto">
          <a:xfrm>
            <a:off x="2924841" y="4456338"/>
            <a:ext cx="1711531" cy="202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17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4901F137-A579-F60C-055E-C07DC6B9C1ED}"/>
              </a:ext>
            </a:extLst>
          </p:cNvPr>
          <p:cNvSpPr/>
          <p:nvPr/>
        </p:nvSpPr>
        <p:spPr>
          <a:xfrm>
            <a:off x="5370677" y="3947218"/>
            <a:ext cx="1300450" cy="1300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DACAB6-FA4A-A575-698B-8F257E71DD51}"/>
              </a:ext>
            </a:extLst>
          </p:cNvPr>
          <p:cNvCxnSpPr>
            <a:cxnSpLocks/>
          </p:cNvCxnSpPr>
          <p:nvPr/>
        </p:nvCxnSpPr>
        <p:spPr>
          <a:xfrm>
            <a:off x="4943576" y="2268250"/>
            <a:ext cx="2304848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717148-C6F5-D7B5-A322-85441730D9D2}"/>
              </a:ext>
            </a:extLst>
          </p:cNvPr>
          <p:cNvCxnSpPr>
            <a:cxnSpLocks/>
          </p:cNvCxnSpPr>
          <p:nvPr/>
        </p:nvCxnSpPr>
        <p:spPr>
          <a:xfrm flipH="1" flipV="1">
            <a:off x="4574066" y="2821791"/>
            <a:ext cx="925439" cy="1092379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78311F-A026-7037-E9CF-D1F3E4F64418}"/>
              </a:ext>
            </a:extLst>
          </p:cNvPr>
          <p:cNvCxnSpPr>
            <a:cxnSpLocks/>
          </p:cNvCxnSpPr>
          <p:nvPr/>
        </p:nvCxnSpPr>
        <p:spPr>
          <a:xfrm flipH="1">
            <a:off x="6930591" y="4595168"/>
            <a:ext cx="1278689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27EEC6-772C-5DF8-7B46-022832D44D25}"/>
                  </a:ext>
                </a:extLst>
              </p:cNvPr>
              <p:cNvSpPr txBox="1"/>
              <p:nvPr/>
            </p:nvSpPr>
            <p:spPr>
              <a:xfrm>
                <a:off x="3573524" y="1489392"/>
                <a:ext cx="1041182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9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27EEC6-772C-5DF8-7B46-022832D44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24" y="1489392"/>
                <a:ext cx="1041182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BBFE68-3F01-2AFB-8E3B-FDD5305C043A}"/>
                  </a:ext>
                </a:extLst>
              </p:cNvPr>
              <p:cNvSpPr txBox="1"/>
              <p:nvPr/>
            </p:nvSpPr>
            <p:spPr>
              <a:xfrm>
                <a:off x="7430566" y="1489392"/>
                <a:ext cx="1041182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GB" sz="9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BBFE68-3F01-2AFB-8E3B-FDD5305C0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566" y="1489392"/>
                <a:ext cx="1041182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88FA2F-52A4-0B7C-F612-F0CFE7A6B321}"/>
              </a:ext>
            </a:extLst>
          </p:cNvPr>
          <p:cNvCxnSpPr>
            <a:cxnSpLocks/>
          </p:cNvCxnSpPr>
          <p:nvPr/>
        </p:nvCxnSpPr>
        <p:spPr>
          <a:xfrm flipV="1">
            <a:off x="6545767" y="2821791"/>
            <a:ext cx="925439" cy="1092379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21616D-D746-9ADB-702D-FC18DC6256A0}"/>
                  </a:ext>
                </a:extLst>
              </p:cNvPr>
              <p:cNvSpPr txBox="1"/>
              <p:nvPr/>
            </p:nvSpPr>
            <p:spPr>
              <a:xfrm>
                <a:off x="5580785" y="4008904"/>
                <a:ext cx="935384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GB" sz="8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21616D-D746-9ADB-702D-FC18DC625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785" y="4008904"/>
                <a:ext cx="935384" cy="1231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84F3D1-F705-1DA9-5B4E-3DCAA18F011D}"/>
                  </a:ext>
                </a:extLst>
              </p:cNvPr>
              <p:cNvSpPr txBox="1"/>
              <p:nvPr/>
            </p:nvSpPr>
            <p:spPr>
              <a:xfrm>
                <a:off x="8314892" y="4217220"/>
                <a:ext cx="287739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800" b="0" i="0" smtClean="0">
                          <a:latin typeface="Cambria Math" panose="02040503050406030204" pitchFamily="18" charset="0"/>
                        </a:rPr>
                        <m:t>Phylogeny</m:t>
                      </m:r>
                    </m:oMath>
                  </m:oMathPara>
                </a14:m>
                <a:endParaRPr lang="en-GB" sz="6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84F3D1-F705-1DA9-5B4E-3DCAA18F0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892" y="4217220"/>
                <a:ext cx="2877391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9ECD15E-02D3-9170-A715-9382AB356D1C}"/>
              </a:ext>
            </a:extLst>
          </p:cNvPr>
          <p:cNvSpPr txBox="1"/>
          <p:nvPr/>
        </p:nvSpPr>
        <p:spPr>
          <a:xfrm>
            <a:off x="2977272" y="2815347"/>
            <a:ext cx="2304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Agricultural intensity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1D400-8A9E-F6C7-2F2A-75494E3C064A}"/>
              </a:ext>
            </a:extLst>
          </p:cNvPr>
          <p:cNvSpPr txBox="1"/>
          <p:nvPr/>
        </p:nvSpPr>
        <p:spPr>
          <a:xfrm>
            <a:off x="6894526" y="2815347"/>
            <a:ext cx="21212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Political</a:t>
            </a:r>
          </a:p>
          <a:p>
            <a:pPr algn="ctr"/>
            <a:r>
              <a:rPr lang="en-GB" sz="3200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42644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DEA81EF-DB9E-5FD0-B594-477FB1C965B8}"/>
              </a:ext>
            </a:extLst>
          </p:cNvPr>
          <p:cNvCxnSpPr>
            <a:cxnSpLocks/>
          </p:cNvCxnSpPr>
          <p:nvPr/>
        </p:nvCxnSpPr>
        <p:spPr>
          <a:xfrm flipV="1">
            <a:off x="5178931" y="3158670"/>
            <a:ext cx="3492000" cy="988428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A40BDA-7C14-40AB-8F01-1773F0345055}"/>
              </a:ext>
            </a:extLst>
          </p:cNvPr>
          <p:cNvCxnSpPr>
            <a:cxnSpLocks/>
          </p:cNvCxnSpPr>
          <p:nvPr/>
        </p:nvCxnSpPr>
        <p:spPr>
          <a:xfrm flipV="1">
            <a:off x="3287593" y="1815028"/>
            <a:ext cx="2856030" cy="918378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7DDB7D4-D143-505F-C765-06EBB426CD9F}"/>
              </a:ext>
            </a:extLst>
          </p:cNvPr>
          <p:cNvCxnSpPr>
            <a:cxnSpLocks/>
          </p:cNvCxnSpPr>
          <p:nvPr/>
        </p:nvCxnSpPr>
        <p:spPr>
          <a:xfrm flipV="1">
            <a:off x="3358319" y="1942753"/>
            <a:ext cx="4131797" cy="873204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213293C-EE86-6C4F-7303-05E5D03CE00D}"/>
              </a:ext>
            </a:extLst>
          </p:cNvPr>
          <p:cNvCxnSpPr>
            <a:cxnSpLocks/>
          </p:cNvCxnSpPr>
          <p:nvPr/>
        </p:nvCxnSpPr>
        <p:spPr>
          <a:xfrm flipV="1">
            <a:off x="5162002" y="1890046"/>
            <a:ext cx="3534427" cy="892803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15105B-1530-E819-BAF7-A114A305F32F}"/>
              </a:ext>
            </a:extLst>
          </p:cNvPr>
          <p:cNvCxnSpPr>
            <a:cxnSpLocks/>
          </p:cNvCxnSpPr>
          <p:nvPr/>
        </p:nvCxnSpPr>
        <p:spPr>
          <a:xfrm flipV="1">
            <a:off x="3211601" y="3158670"/>
            <a:ext cx="3624741" cy="988428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DDD80E-3F4D-762E-0651-0A281A6A3CF3}"/>
              </a:ext>
            </a:extLst>
          </p:cNvPr>
          <p:cNvCxnSpPr>
            <a:cxnSpLocks/>
          </p:cNvCxnSpPr>
          <p:nvPr/>
        </p:nvCxnSpPr>
        <p:spPr>
          <a:xfrm flipV="1">
            <a:off x="4356647" y="4502311"/>
            <a:ext cx="2479695" cy="842575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456C0C8-FD94-882D-502D-614733C76C2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349334" y="4572362"/>
            <a:ext cx="4291809" cy="885381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23168E-FBE9-83C7-80E8-69F6E6EE1D88}"/>
                  </a:ext>
                </a:extLst>
              </p:cNvPr>
              <p:cNvSpPr txBox="1"/>
              <p:nvPr/>
            </p:nvSpPr>
            <p:spPr>
              <a:xfrm>
                <a:off x="3627278" y="5119189"/>
                <a:ext cx="72205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23168E-FBE9-83C7-80E8-69F6E6E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278" y="5119189"/>
                <a:ext cx="722056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AE7BC9-0D14-03B4-8A83-024FCC776516}"/>
                  </a:ext>
                </a:extLst>
              </p:cNvPr>
              <p:cNvSpPr txBox="1"/>
              <p:nvPr/>
            </p:nvSpPr>
            <p:spPr>
              <a:xfrm>
                <a:off x="7759403" y="5119189"/>
                <a:ext cx="65344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AE7BC9-0D14-03B4-8A83-024FCC776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403" y="5119189"/>
                <a:ext cx="653448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A66286-7FC5-42D8-3981-82CE7A8C940C}"/>
                  </a:ext>
                </a:extLst>
              </p:cNvPr>
              <p:cNvSpPr txBox="1"/>
              <p:nvPr/>
            </p:nvSpPr>
            <p:spPr>
              <a:xfrm>
                <a:off x="2647567" y="3899989"/>
                <a:ext cx="72205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A66286-7FC5-42D8-3981-82CE7A8C9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567" y="3899989"/>
                <a:ext cx="72205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205FD1-E3A5-7820-9E79-5A5EF71AC02F}"/>
                  </a:ext>
                </a:extLst>
              </p:cNvPr>
              <p:cNvSpPr txBox="1"/>
              <p:nvPr/>
            </p:nvSpPr>
            <p:spPr>
              <a:xfrm>
                <a:off x="6836342" y="3899989"/>
                <a:ext cx="65344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205FD1-E3A5-7820-9E79-5A5EF71AC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342" y="3899989"/>
                <a:ext cx="653448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2FF364-E416-05FD-12C7-A281655A52F5}"/>
                  </a:ext>
                </a:extLst>
              </p:cNvPr>
              <p:cNvSpPr txBox="1"/>
              <p:nvPr/>
            </p:nvSpPr>
            <p:spPr>
              <a:xfrm>
                <a:off x="4637428" y="3899989"/>
                <a:ext cx="73513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2FF364-E416-05FD-12C7-A281655A5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28" y="3899989"/>
                <a:ext cx="735137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12CB7A-13A6-FFB7-2B19-836D5F4C37DF}"/>
                  </a:ext>
                </a:extLst>
              </p:cNvPr>
              <p:cNvSpPr txBox="1"/>
              <p:nvPr/>
            </p:nvSpPr>
            <p:spPr>
              <a:xfrm>
                <a:off x="8641143" y="3899989"/>
                <a:ext cx="6665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12CB7A-13A6-FFB7-2B19-836D5F4C3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143" y="3899989"/>
                <a:ext cx="666528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1E8413-E1C3-E870-0B15-603328701C4B}"/>
                  </a:ext>
                </a:extLst>
              </p:cNvPr>
              <p:cNvSpPr txBox="1"/>
              <p:nvPr/>
            </p:nvSpPr>
            <p:spPr>
              <a:xfrm>
                <a:off x="2647567" y="2582817"/>
                <a:ext cx="72205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1E8413-E1C3-E870-0B15-60332870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567" y="2582817"/>
                <a:ext cx="722056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E971AD-35EE-6D6A-75F1-257ADDDD0970}"/>
                  </a:ext>
                </a:extLst>
              </p:cNvPr>
              <p:cNvSpPr txBox="1"/>
              <p:nvPr/>
            </p:nvSpPr>
            <p:spPr>
              <a:xfrm>
                <a:off x="6836342" y="2582817"/>
                <a:ext cx="65344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E971AD-35EE-6D6A-75F1-257ADDDD0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342" y="2582817"/>
                <a:ext cx="653448" cy="6771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DF5F69-CDE3-0E5D-C5E8-DF2B492CFC93}"/>
                  </a:ext>
                </a:extLst>
              </p:cNvPr>
              <p:cNvSpPr txBox="1"/>
              <p:nvPr/>
            </p:nvSpPr>
            <p:spPr>
              <a:xfrm>
                <a:off x="4637428" y="2582817"/>
                <a:ext cx="73513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DF5F69-CDE3-0E5D-C5E8-DF2B492CF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28" y="2582817"/>
                <a:ext cx="735137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4E1EBD-5793-D33E-B56A-CFAE00BBAE19}"/>
                  </a:ext>
                </a:extLst>
              </p:cNvPr>
              <p:cNvSpPr txBox="1"/>
              <p:nvPr/>
            </p:nvSpPr>
            <p:spPr>
              <a:xfrm>
                <a:off x="8641143" y="2582817"/>
                <a:ext cx="6665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4E1EBD-5793-D33E-B56A-CFAE00BBA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143" y="2582817"/>
                <a:ext cx="666528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F8F67E-BB20-8D07-9018-566D121DEB2E}"/>
              </a:ext>
            </a:extLst>
          </p:cNvPr>
          <p:cNvCxnSpPr>
            <a:cxnSpLocks/>
          </p:cNvCxnSpPr>
          <p:nvPr/>
        </p:nvCxnSpPr>
        <p:spPr>
          <a:xfrm flipH="1" flipV="1">
            <a:off x="3287593" y="4648194"/>
            <a:ext cx="478866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A33DAB-3991-BF83-5514-57E3ED68DF6A}"/>
              </a:ext>
            </a:extLst>
          </p:cNvPr>
          <p:cNvCxnSpPr>
            <a:cxnSpLocks/>
          </p:cNvCxnSpPr>
          <p:nvPr/>
        </p:nvCxnSpPr>
        <p:spPr>
          <a:xfrm flipV="1">
            <a:off x="4158562" y="4648194"/>
            <a:ext cx="478866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F1B2B9-9101-714F-612F-E85E5A7B3594}"/>
              </a:ext>
            </a:extLst>
          </p:cNvPr>
          <p:cNvCxnSpPr>
            <a:cxnSpLocks/>
          </p:cNvCxnSpPr>
          <p:nvPr/>
        </p:nvCxnSpPr>
        <p:spPr>
          <a:xfrm flipH="1" flipV="1">
            <a:off x="7382986" y="4648194"/>
            <a:ext cx="478866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31844E-2A09-0290-7BC9-5BD5A66C4A1F}"/>
              </a:ext>
            </a:extLst>
          </p:cNvPr>
          <p:cNvCxnSpPr>
            <a:cxnSpLocks/>
          </p:cNvCxnSpPr>
          <p:nvPr/>
        </p:nvCxnSpPr>
        <p:spPr>
          <a:xfrm flipV="1">
            <a:off x="8210411" y="4648194"/>
            <a:ext cx="478866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C540B3-E8EF-45D9-9697-445EBEDD35BA}"/>
              </a:ext>
            </a:extLst>
          </p:cNvPr>
          <p:cNvCxnSpPr>
            <a:cxnSpLocks/>
          </p:cNvCxnSpPr>
          <p:nvPr/>
        </p:nvCxnSpPr>
        <p:spPr>
          <a:xfrm flipV="1">
            <a:off x="2950245" y="3297667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CF0F53-F492-52F1-26CD-B6F6F8599A35}"/>
              </a:ext>
            </a:extLst>
          </p:cNvPr>
          <p:cNvCxnSpPr>
            <a:cxnSpLocks/>
          </p:cNvCxnSpPr>
          <p:nvPr/>
        </p:nvCxnSpPr>
        <p:spPr>
          <a:xfrm flipV="1">
            <a:off x="4942328" y="3297667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55CE52-0300-5C2E-3CBC-02934B03D11C}"/>
              </a:ext>
            </a:extLst>
          </p:cNvPr>
          <p:cNvCxnSpPr>
            <a:cxnSpLocks/>
          </p:cNvCxnSpPr>
          <p:nvPr/>
        </p:nvCxnSpPr>
        <p:spPr>
          <a:xfrm flipV="1">
            <a:off x="7097697" y="3297667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CBFDE3-496C-FBD9-42A1-FAE2F6AA159E}"/>
              </a:ext>
            </a:extLst>
          </p:cNvPr>
          <p:cNvCxnSpPr>
            <a:cxnSpLocks/>
          </p:cNvCxnSpPr>
          <p:nvPr/>
        </p:nvCxnSpPr>
        <p:spPr>
          <a:xfrm flipV="1">
            <a:off x="8893836" y="3297667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82DBDB-7F2B-4B4C-C33B-48BA88EFAE73}"/>
              </a:ext>
            </a:extLst>
          </p:cNvPr>
          <p:cNvCxnSpPr>
            <a:cxnSpLocks/>
          </p:cNvCxnSpPr>
          <p:nvPr/>
        </p:nvCxnSpPr>
        <p:spPr>
          <a:xfrm flipV="1">
            <a:off x="4942328" y="1980495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CFF881-D406-99E8-8177-23094E4970B4}"/>
              </a:ext>
            </a:extLst>
          </p:cNvPr>
          <p:cNvCxnSpPr>
            <a:cxnSpLocks/>
          </p:cNvCxnSpPr>
          <p:nvPr/>
        </p:nvCxnSpPr>
        <p:spPr>
          <a:xfrm flipV="1">
            <a:off x="8893836" y="1980495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B9FA24-9859-5DC2-94B9-643B6676C1BE}"/>
              </a:ext>
            </a:extLst>
          </p:cNvPr>
          <p:cNvCxnSpPr>
            <a:cxnSpLocks/>
          </p:cNvCxnSpPr>
          <p:nvPr/>
        </p:nvCxnSpPr>
        <p:spPr>
          <a:xfrm flipH="1" flipV="1">
            <a:off x="6648724" y="2001906"/>
            <a:ext cx="329576" cy="617955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D0D817-8195-9087-AE9D-D91AAF3D325C}"/>
              </a:ext>
            </a:extLst>
          </p:cNvPr>
          <p:cNvCxnSpPr>
            <a:cxnSpLocks/>
          </p:cNvCxnSpPr>
          <p:nvPr/>
        </p:nvCxnSpPr>
        <p:spPr>
          <a:xfrm flipV="1">
            <a:off x="3143950" y="2067223"/>
            <a:ext cx="288000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BAFE25-C8E1-2B36-B378-D5D822F6C176}"/>
              </a:ext>
            </a:extLst>
          </p:cNvPr>
          <p:cNvCxnSpPr>
            <a:cxnSpLocks/>
          </p:cNvCxnSpPr>
          <p:nvPr/>
        </p:nvCxnSpPr>
        <p:spPr>
          <a:xfrm flipH="1" flipV="1">
            <a:off x="2587909" y="2067223"/>
            <a:ext cx="288000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DC7102C-9122-04E7-DD7B-DEF6EB3E52D3}"/>
              </a:ext>
            </a:extLst>
          </p:cNvPr>
          <p:cNvCxnSpPr>
            <a:cxnSpLocks/>
          </p:cNvCxnSpPr>
          <p:nvPr/>
        </p:nvCxnSpPr>
        <p:spPr>
          <a:xfrm flipV="1">
            <a:off x="7191165" y="2001906"/>
            <a:ext cx="329576" cy="617955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7A3F3FD-CEDD-ACD7-2416-00AD9EA35289}"/>
              </a:ext>
            </a:extLst>
          </p:cNvPr>
          <p:cNvSpPr/>
          <p:nvPr/>
        </p:nvSpPr>
        <p:spPr>
          <a:xfrm>
            <a:off x="1676400" y="1573728"/>
            <a:ext cx="8719457" cy="45611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774E38-F9DE-E931-3E3C-D8D77C140785}"/>
                  </a:ext>
                </a:extLst>
              </p:cNvPr>
              <p:cNvSpPr txBox="1"/>
              <p:nvPr/>
            </p:nvSpPr>
            <p:spPr>
              <a:xfrm>
                <a:off x="4637428" y="1265645"/>
                <a:ext cx="73513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774E38-F9DE-E931-3E3C-D8D77C140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28" y="1265645"/>
                <a:ext cx="735137" cy="6771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43C1A0-8B6E-6872-10AF-DAC7F1A9E097}"/>
                  </a:ext>
                </a:extLst>
              </p:cNvPr>
              <p:cNvSpPr txBox="1"/>
              <p:nvPr/>
            </p:nvSpPr>
            <p:spPr>
              <a:xfrm>
                <a:off x="8641143" y="1265645"/>
                <a:ext cx="6665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43C1A0-8B6E-6872-10AF-DAC7F1A9E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143" y="1265645"/>
                <a:ext cx="666528" cy="67710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720823-673B-13CF-FBBD-089C939881FB}"/>
                  </a:ext>
                </a:extLst>
              </p:cNvPr>
              <p:cNvSpPr txBox="1"/>
              <p:nvPr/>
            </p:nvSpPr>
            <p:spPr>
              <a:xfrm>
                <a:off x="2052848" y="1265645"/>
                <a:ext cx="72205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720823-673B-13CF-FBBD-089C93988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848" y="1265645"/>
                <a:ext cx="722056" cy="67710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8A230D-B191-F59D-C2AF-52425D1A2465}"/>
                  </a:ext>
                </a:extLst>
              </p:cNvPr>
              <p:cNvSpPr txBox="1"/>
              <p:nvPr/>
            </p:nvSpPr>
            <p:spPr>
              <a:xfrm>
                <a:off x="3335587" y="1265645"/>
                <a:ext cx="73513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8A230D-B191-F59D-C2AF-52425D1A2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587" y="1265645"/>
                <a:ext cx="735137" cy="6771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D81E02-4E4E-D593-8B8F-0999BBE65530}"/>
                  </a:ext>
                </a:extLst>
              </p:cNvPr>
              <p:cNvSpPr txBox="1"/>
              <p:nvPr/>
            </p:nvSpPr>
            <p:spPr>
              <a:xfrm>
                <a:off x="6143791" y="1265645"/>
                <a:ext cx="65344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D81E02-4E4E-D593-8B8F-0999BBE65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791" y="1265645"/>
                <a:ext cx="653448" cy="67710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C09EA-599E-188A-FCBE-452AD25D6262}"/>
                  </a:ext>
                </a:extLst>
              </p:cNvPr>
              <p:cNvSpPr txBox="1"/>
              <p:nvPr/>
            </p:nvSpPr>
            <p:spPr>
              <a:xfrm>
                <a:off x="7426530" y="1265645"/>
                <a:ext cx="6665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C09EA-599E-188A-FCBE-452AD25D6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530" y="1265645"/>
                <a:ext cx="666528" cy="67710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10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67" grpId="0" animBg="1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AD70CB-3135-7C1E-DA43-889103A9AAB1}"/>
                  </a:ext>
                </a:extLst>
              </p:cNvPr>
              <p:cNvSpPr txBox="1"/>
              <p:nvPr/>
            </p:nvSpPr>
            <p:spPr>
              <a:xfrm>
                <a:off x="3805450" y="1907903"/>
                <a:ext cx="15042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AD70CB-3135-7C1E-DA43-889103A9A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50" y="1907903"/>
                <a:ext cx="1504258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57F94C-241E-9457-D3A2-728FB178DD73}"/>
                  </a:ext>
                </a:extLst>
              </p:cNvPr>
              <p:cNvSpPr txBox="1"/>
              <p:nvPr/>
            </p:nvSpPr>
            <p:spPr>
              <a:xfrm>
                <a:off x="7169408" y="1907903"/>
                <a:ext cx="84542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57F94C-241E-9457-D3A2-728FB178D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408" y="1907903"/>
                <a:ext cx="845423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1F2188-8051-0785-B0D1-0052B25B39F9}"/>
                  </a:ext>
                </a:extLst>
              </p:cNvPr>
              <p:cNvSpPr txBox="1"/>
              <p:nvPr/>
            </p:nvSpPr>
            <p:spPr>
              <a:xfrm>
                <a:off x="3903424" y="3878218"/>
                <a:ext cx="142026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1F2188-8051-0785-B0D1-0052B25B3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424" y="3878218"/>
                <a:ext cx="142026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D596DD-C907-6152-0A96-78E8B386A2A0}"/>
                  </a:ext>
                </a:extLst>
              </p:cNvPr>
              <p:cNvSpPr txBox="1"/>
              <p:nvPr/>
            </p:nvSpPr>
            <p:spPr>
              <a:xfrm>
                <a:off x="7267382" y="3878218"/>
                <a:ext cx="76142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D596DD-C907-6152-0A96-78E8B386A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382" y="3878218"/>
                <a:ext cx="761427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C39CF4-4A7E-AB00-6101-174B60EE0C8B}"/>
              </a:ext>
            </a:extLst>
          </p:cNvPr>
          <p:cNvCxnSpPr>
            <a:cxnSpLocks/>
          </p:cNvCxnSpPr>
          <p:nvPr/>
        </p:nvCxnSpPr>
        <p:spPr>
          <a:xfrm>
            <a:off x="5386139" y="2338642"/>
            <a:ext cx="1689823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60B2A7-9074-C37A-3E61-EAB1D492956A}"/>
              </a:ext>
            </a:extLst>
          </p:cNvPr>
          <p:cNvCxnSpPr>
            <a:cxnSpLocks/>
          </p:cNvCxnSpPr>
          <p:nvPr/>
        </p:nvCxnSpPr>
        <p:spPr>
          <a:xfrm>
            <a:off x="5386139" y="4330727"/>
            <a:ext cx="1689823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164EB5-CBC7-E1B1-541C-C813B3289741}"/>
              </a:ext>
            </a:extLst>
          </p:cNvPr>
          <p:cNvCxnSpPr>
            <a:cxnSpLocks/>
          </p:cNvCxnSpPr>
          <p:nvPr/>
        </p:nvCxnSpPr>
        <p:spPr>
          <a:xfrm>
            <a:off x="5378158" y="2760672"/>
            <a:ext cx="1719576" cy="1288814"/>
          </a:xfrm>
          <a:prstGeom prst="straightConnector1">
            <a:avLst/>
          </a:prstGeom>
          <a:ln w="6350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830A095-B6AD-1CE9-3FB7-007F2F393E2F}"/>
              </a:ext>
            </a:extLst>
          </p:cNvPr>
          <p:cNvSpPr txBox="1"/>
          <p:nvPr/>
        </p:nvSpPr>
        <p:spPr>
          <a:xfrm>
            <a:off x="4868053" y="1655298"/>
            <a:ext cx="245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“autoregressive”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F7B4D1-12B5-D7F5-4458-24925CDA86B3}"/>
              </a:ext>
            </a:extLst>
          </p:cNvPr>
          <p:cNvSpPr txBox="1"/>
          <p:nvPr/>
        </p:nvSpPr>
        <p:spPr>
          <a:xfrm>
            <a:off x="6095999" y="2920944"/>
            <a:ext cx="245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“cross-lagged”</a:t>
            </a:r>
          </a:p>
        </p:txBody>
      </p:sp>
    </p:spTree>
    <p:extLst>
      <p:ext uri="{BB962C8B-B14F-4D97-AF65-F5344CB8AC3E}">
        <p14:creationId xmlns:p14="http://schemas.microsoft.com/office/powerpoint/2010/main" val="11373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ADA4-E5E6-3430-48A8-30829A64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Phylogenetic comparative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866DC-80DC-9C94-CFD6-52B549A4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78229"/>
            <a:ext cx="5257801" cy="4098733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sz="3200" dirty="0"/>
              <a:t>Phylogenetic GLMMs</a:t>
            </a:r>
          </a:p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sz="3200" dirty="0"/>
              <a:t>Discrete method in </a:t>
            </a:r>
            <a:r>
              <a:rPr lang="en-GB" sz="3200" dirty="0" err="1"/>
              <a:t>BayesTraits</a:t>
            </a:r>
            <a:endParaRPr lang="en-GB" sz="3200" dirty="0"/>
          </a:p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sz="3200" b="1" dirty="0"/>
              <a:t>Generalised dynamic phylogenetic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4E1844-15EE-5028-D42F-220911A4EEE2}"/>
                  </a:ext>
                </a:extLst>
              </p:cNvPr>
              <p:cNvSpPr txBox="1"/>
              <p:nvPr/>
            </p:nvSpPr>
            <p:spPr>
              <a:xfrm>
                <a:off x="6607358" y="2285064"/>
                <a:ext cx="15042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4E1844-15EE-5028-D42F-220911A4E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8" y="2285064"/>
                <a:ext cx="1504258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B797B9-8AF0-ED00-581D-7896686F8600}"/>
                  </a:ext>
                </a:extLst>
              </p:cNvPr>
              <p:cNvSpPr txBox="1"/>
              <p:nvPr/>
            </p:nvSpPr>
            <p:spPr>
              <a:xfrm>
                <a:off x="9971316" y="2285064"/>
                <a:ext cx="84542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B797B9-8AF0-ED00-581D-7896686F8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1316" y="2285064"/>
                <a:ext cx="845423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6A80E8-CAB8-150B-4C62-851FF63B6884}"/>
                  </a:ext>
                </a:extLst>
              </p:cNvPr>
              <p:cNvSpPr txBox="1"/>
              <p:nvPr/>
            </p:nvSpPr>
            <p:spPr>
              <a:xfrm>
                <a:off x="6705332" y="4255379"/>
                <a:ext cx="142026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6A80E8-CAB8-150B-4C62-851FF63B6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332" y="4255379"/>
                <a:ext cx="142026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A17CF8-E541-E73F-B7E3-4FB2E5CE7AAE}"/>
                  </a:ext>
                </a:extLst>
              </p:cNvPr>
              <p:cNvSpPr txBox="1"/>
              <p:nvPr/>
            </p:nvSpPr>
            <p:spPr>
              <a:xfrm>
                <a:off x="10069290" y="4255379"/>
                <a:ext cx="76142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A17CF8-E541-E73F-B7E3-4FB2E5CE7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290" y="4255379"/>
                <a:ext cx="761427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51EC25-C1FF-DB42-4587-FFBBF139FC9B}"/>
              </a:ext>
            </a:extLst>
          </p:cNvPr>
          <p:cNvCxnSpPr>
            <a:cxnSpLocks/>
          </p:cNvCxnSpPr>
          <p:nvPr/>
        </p:nvCxnSpPr>
        <p:spPr>
          <a:xfrm>
            <a:off x="8188047" y="2715803"/>
            <a:ext cx="1689823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EAF9E1-9645-97F4-1336-50C055813622}"/>
              </a:ext>
            </a:extLst>
          </p:cNvPr>
          <p:cNvCxnSpPr>
            <a:cxnSpLocks/>
          </p:cNvCxnSpPr>
          <p:nvPr/>
        </p:nvCxnSpPr>
        <p:spPr>
          <a:xfrm>
            <a:off x="8188047" y="4707888"/>
            <a:ext cx="1689823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14092C-897D-173A-31C2-A3690FD809A3}"/>
              </a:ext>
            </a:extLst>
          </p:cNvPr>
          <p:cNvCxnSpPr>
            <a:cxnSpLocks/>
          </p:cNvCxnSpPr>
          <p:nvPr/>
        </p:nvCxnSpPr>
        <p:spPr>
          <a:xfrm>
            <a:off x="8180066" y="3137833"/>
            <a:ext cx="1719576" cy="1288814"/>
          </a:xfrm>
          <a:prstGeom prst="straightConnector1">
            <a:avLst/>
          </a:prstGeom>
          <a:ln w="6350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52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46B3B6-BF40-9C5C-58B5-8D2DEF1AA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23" y="1997244"/>
            <a:ext cx="3093120" cy="4124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C5A68F-1CBF-03C4-73E6-4C05BF8B4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98" y="1856124"/>
            <a:ext cx="4143931" cy="4735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8FB679-E323-5F89-56AF-3A7AFB92A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Synthetic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6B940A-4E29-3AD0-DB49-A775F5C3C524}"/>
                  </a:ext>
                </a:extLst>
              </p:cNvPr>
              <p:cNvSpPr txBox="1"/>
              <p:nvPr/>
            </p:nvSpPr>
            <p:spPr>
              <a:xfrm>
                <a:off x="936172" y="1929976"/>
                <a:ext cx="4562146" cy="40613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=0.8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+0.8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=0.8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GB" sz="2800" b="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GB" sz="2800" dirty="0"/>
              </a:p>
              <a:p>
                <a:pPr>
                  <a:spcAft>
                    <a:spcPts val="600"/>
                  </a:spcAft>
                </a:pPr>
                <a:endParaRPr lang="en-GB" sz="2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split</m:t>
                              </m:r>
                            </m:e>
                          </m:d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GB" sz="2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800" b="0" i="0" smtClean="0">
                          <a:latin typeface="Cambria Math" panose="02040503050406030204" pitchFamily="18" charset="0"/>
                        </a:rPr>
                        <m:t>societies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GB" sz="2800" dirty="0"/>
              </a:p>
              <a:p>
                <a:pPr>
                  <a:spcAft>
                    <a:spcPts val="600"/>
                  </a:spcAft>
                </a:pPr>
                <a:endParaRPr lang="en-GB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6B940A-4E29-3AD0-DB49-A775F5C3C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72" y="1929976"/>
                <a:ext cx="4562146" cy="4061368"/>
              </a:xfrm>
              <a:prstGeom prst="rect">
                <a:avLst/>
              </a:prstGeom>
              <a:blipFill>
                <a:blip r:embed="rId4"/>
                <a:stretch>
                  <a:fillRect l="-1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15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CDBA8-DD04-9C93-4E46-C315683D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Phylogenetic GLMM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732576-E754-3132-A39A-E51744F20E87}"/>
              </a:ext>
            </a:extLst>
          </p:cNvPr>
          <p:cNvSpPr/>
          <p:nvPr/>
        </p:nvSpPr>
        <p:spPr>
          <a:xfrm>
            <a:off x="807721" y="1857829"/>
            <a:ext cx="4952273" cy="48985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pol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~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agr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+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1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|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gr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id,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cov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phylo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))</a:t>
            </a:r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AB904F-AC9F-ABAC-513D-AF37409E9676}"/>
              </a:ext>
            </a:extLst>
          </p:cNvPr>
          <p:cNvSpPr/>
          <p:nvPr/>
        </p:nvSpPr>
        <p:spPr>
          <a:xfrm>
            <a:off x="6432007" y="1857829"/>
            <a:ext cx="4952273" cy="48985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agr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~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pol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+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1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|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gr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id,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cov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phylo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))</a:t>
            </a:r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80918-4172-9777-A001-222EAA297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77" y="2448020"/>
            <a:ext cx="5365203" cy="4023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1AAED-89EF-05FE-1AA0-451314BA2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1" y="2448020"/>
            <a:ext cx="5365203" cy="402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9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1a9fa56-3f32-449a-a721-3e3f49aa5e9a}" enabled="0" method="" siteId="{51a9fa56-3f32-449a-a721-3e3f49aa5e9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517</Words>
  <Application>Microsoft Office PowerPoint</Application>
  <PresentationFormat>Widescreen</PresentationFormat>
  <Paragraphs>136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HGGothicE</vt:lpstr>
      <vt:lpstr>Aptos</vt:lpstr>
      <vt:lpstr>Aptos Display</vt:lpstr>
      <vt:lpstr>Arial</vt:lpstr>
      <vt:lpstr>Cambria Math</vt:lpstr>
      <vt:lpstr>Consolas</vt:lpstr>
      <vt:lpstr>Office Theme</vt:lpstr>
      <vt:lpstr>The promise of dynamic phylogenetic models for cultural evolution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Phylogenetic comparative methods</vt:lpstr>
      <vt:lpstr>Synthetic data</vt:lpstr>
      <vt:lpstr>Phylogenetic GLMM</vt:lpstr>
      <vt:lpstr>Discrete method in BayesTraits</vt:lpstr>
      <vt:lpstr>Discrete method in BayesTraits</vt:lpstr>
      <vt:lpstr>Discrete method in BayesTraits</vt:lpstr>
      <vt:lpstr>Discrete method in BayesTraits</vt:lpstr>
      <vt:lpstr>Discrete method in BayesTraits</vt:lpstr>
      <vt:lpstr>Generalised dynamic phylogenetic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possibilities!</vt:lpstr>
      <vt:lpstr>Applications in cultural evolution</vt:lpstr>
      <vt:lpstr>Applications in cultural evolution</vt:lpstr>
      <vt:lpstr>Applications in cultural evolution</vt:lpstr>
      <vt:lpstr>Limitations</vt:lpstr>
      <vt:lpstr>PowerPoint Presentation</vt:lpstr>
      <vt:lpstr>PowerPoint Presentation</vt:lpstr>
      <vt:lpstr>In summary</vt:lpstr>
      <vt:lpstr>Thank you! Questions?</vt:lpstr>
    </vt:vector>
  </TitlesOfParts>
  <Company>University of Kent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Scott Claessens</dc:creator>
  <cp:lastModifiedBy>Scott Claessens</cp:lastModifiedBy>
  <cp:revision>39</cp:revision>
  <dcterms:created xsi:type="dcterms:W3CDTF">2025-11-12T16:33:35Z</dcterms:created>
  <dcterms:modified xsi:type="dcterms:W3CDTF">2025-11-25T15:28:19Z</dcterms:modified>
</cp:coreProperties>
</file>